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87" r:id="rId5"/>
    <p:sldId id="286" r:id="rId6"/>
    <p:sldId id="302" r:id="rId7"/>
    <p:sldId id="288" r:id="rId8"/>
    <p:sldId id="266" r:id="rId9"/>
    <p:sldId id="289" r:id="rId10"/>
    <p:sldId id="268" r:id="rId11"/>
    <p:sldId id="290" r:id="rId12"/>
    <p:sldId id="292" r:id="rId13"/>
    <p:sldId id="301" r:id="rId14"/>
    <p:sldId id="291" r:id="rId15"/>
    <p:sldId id="293" r:id="rId16"/>
    <p:sldId id="272" r:id="rId17"/>
    <p:sldId id="294" r:id="rId18"/>
    <p:sldId id="274" r:id="rId19"/>
    <p:sldId id="297" r:id="rId20"/>
    <p:sldId id="298" r:id="rId21"/>
    <p:sldId id="299" r:id="rId22"/>
    <p:sldId id="296" r:id="rId23"/>
    <p:sldId id="295" r:id="rId24"/>
    <p:sldId id="300" r:id="rId25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339" autoAdjust="0"/>
    <p:restoredTop sz="98932" autoAdjust="0"/>
  </p:normalViewPr>
  <p:slideViewPr>
    <p:cSldViewPr>
      <p:cViewPr>
        <p:scale>
          <a:sx n="85" d="100"/>
          <a:sy n="85" d="100"/>
        </p:scale>
        <p:origin x="1344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64B4-9E18-4DDF-9B0E-706B88C03540}" type="datetimeFigureOut">
              <a:rPr lang="es-VE" smtClean="0"/>
              <a:pPr/>
              <a:t>02/12/2019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1C48-A6DB-4E74-8680-D0BE1E160B13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64B4-9E18-4DDF-9B0E-706B88C03540}" type="datetimeFigureOut">
              <a:rPr lang="es-VE" smtClean="0"/>
              <a:pPr/>
              <a:t>02/12/2019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1C48-A6DB-4E74-8680-D0BE1E160B13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64B4-9E18-4DDF-9B0E-706B88C03540}" type="datetimeFigureOut">
              <a:rPr lang="es-VE" smtClean="0"/>
              <a:pPr/>
              <a:t>02/12/2019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1C48-A6DB-4E74-8680-D0BE1E160B13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64B4-9E18-4DDF-9B0E-706B88C03540}" type="datetimeFigureOut">
              <a:rPr lang="es-VE" smtClean="0"/>
              <a:pPr/>
              <a:t>02/12/2019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1C48-A6DB-4E74-8680-D0BE1E160B13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64B4-9E18-4DDF-9B0E-706B88C03540}" type="datetimeFigureOut">
              <a:rPr lang="es-VE" smtClean="0"/>
              <a:pPr/>
              <a:t>02/12/2019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1C48-A6DB-4E74-8680-D0BE1E160B13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64B4-9E18-4DDF-9B0E-706B88C03540}" type="datetimeFigureOut">
              <a:rPr lang="es-VE" smtClean="0"/>
              <a:pPr/>
              <a:t>02/12/2019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1C48-A6DB-4E74-8680-D0BE1E160B13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64B4-9E18-4DDF-9B0E-706B88C03540}" type="datetimeFigureOut">
              <a:rPr lang="es-VE" smtClean="0"/>
              <a:pPr/>
              <a:t>02/12/2019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1C48-A6DB-4E74-8680-D0BE1E160B13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64B4-9E18-4DDF-9B0E-706B88C03540}" type="datetimeFigureOut">
              <a:rPr lang="es-VE" smtClean="0"/>
              <a:pPr/>
              <a:t>02/12/2019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1C48-A6DB-4E74-8680-D0BE1E160B13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64B4-9E18-4DDF-9B0E-706B88C03540}" type="datetimeFigureOut">
              <a:rPr lang="es-VE" smtClean="0"/>
              <a:pPr/>
              <a:t>02/12/2019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1C48-A6DB-4E74-8680-D0BE1E160B13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64B4-9E18-4DDF-9B0E-706B88C03540}" type="datetimeFigureOut">
              <a:rPr lang="es-VE" smtClean="0"/>
              <a:pPr/>
              <a:t>02/12/2019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1C48-A6DB-4E74-8680-D0BE1E160B13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A64B4-9E18-4DDF-9B0E-706B88C03540}" type="datetimeFigureOut">
              <a:rPr lang="es-VE" smtClean="0"/>
              <a:pPr/>
              <a:t>02/12/2019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1C48-A6DB-4E74-8680-D0BE1E160B13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A64B4-9E18-4DDF-9B0E-706B88C03540}" type="datetimeFigureOut">
              <a:rPr lang="es-VE" smtClean="0"/>
              <a:pPr/>
              <a:t>02/12/2019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11C48-A6DB-4E74-8680-D0BE1E160B13}" type="slidenum">
              <a:rPr lang="es-VE" smtClean="0"/>
              <a:pPr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5" y="0"/>
            <a:ext cx="9139943" cy="6858000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3550240" y="6093296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Programación de Ponencias Presenciales y Virtuales </a:t>
            </a:r>
            <a:endParaRPr lang="es-V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772992" y="1917924"/>
            <a:ext cx="7584843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100" b="1" i="0" u="none" strike="noStrike" cap="none" normalizeH="0" baseline="0" dirty="0" smtClean="0">
                <a:ln>
                  <a:noFill/>
                </a:ln>
                <a:solidFill>
                  <a:srgbClr val="215868"/>
                </a:solidFill>
                <a:effectLst/>
                <a:latin typeface="Arial Narrow" pitchFamily="34" charset="0"/>
                <a:cs typeface="Arial" pitchFamily="34" charset="0"/>
              </a:rPr>
              <a:t>Objetivo</a:t>
            </a:r>
          </a:p>
          <a:p>
            <a:pPr marL="87313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100" b="1" i="0" u="none" strike="noStrike" cap="none" normalizeH="0" baseline="0" dirty="0" smtClean="0">
                <a:ln>
                  <a:noFill/>
                </a:ln>
                <a:solidFill>
                  <a:srgbClr val="215868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tabLst/>
            </a:pPr>
            <a:r>
              <a:rPr kumimoji="0" lang="es-V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Reunir profesionales, profesores, investigadores y estudiantes de posgrado a nivel nacional e  internacional para discutir sus estudios, 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tabLst/>
            </a:pPr>
            <a:r>
              <a:rPr kumimoji="0" lang="es-V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investigaciones, aplicaciones y contribuciones, que reflejen innovación y carácter académico – científico; obtenidos durante el desarrollo y/o  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tabLst/>
            </a:pPr>
            <a:r>
              <a:rPr kumimoji="0" lang="es-V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conclusiones de proyectos de  investigación, tesis de maestrías y doctorados</a:t>
            </a:r>
            <a:r>
              <a:rPr kumimoji="0" lang="es-VE" sz="1100" b="0" i="0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Arial Narrow" pitchFamily="34" charset="0"/>
                <a:cs typeface="Arial" pitchFamily="34" charset="0"/>
              </a:rPr>
              <a:t>.</a:t>
            </a:r>
            <a:endParaRPr kumimoji="0" lang="es-V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1468123" y="3506621"/>
            <a:ext cx="64327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VE" sz="1400" dirty="0" smtClean="0"/>
              <a:t>ODS 8, ODS 9, ODS 10, ODS 12</a:t>
            </a:r>
            <a:endParaRPr lang="es-VE" sz="1400" dirty="0"/>
          </a:p>
        </p:txBody>
      </p:sp>
      <p:sp>
        <p:nvSpPr>
          <p:cNvPr id="33" name="32 Rectángulo"/>
          <p:cNvSpPr/>
          <p:nvPr/>
        </p:nvSpPr>
        <p:spPr>
          <a:xfrm>
            <a:off x="3422612" y="3190424"/>
            <a:ext cx="2532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DIMENSIÓN ECONÓMICA </a:t>
            </a:r>
            <a:endParaRPr lang="es-VE" b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34" name="29 Imagen" descr="Barra del encuentr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520" y="548680"/>
            <a:ext cx="144016" cy="6004710"/>
          </a:xfrm>
          <a:prstGeom prst="rect">
            <a:avLst/>
          </a:prstGeom>
        </p:spPr>
      </p:pic>
      <p:sp>
        <p:nvSpPr>
          <p:cNvPr id="37" name="Text Box 8"/>
          <p:cNvSpPr txBox="1">
            <a:spLocks noChangeArrowheads="1"/>
          </p:cNvSpPr>
          <p:nvPr/>
        </p:nvSpPr>
        <p:spPr bwMode="auto">
          <a:xfrm>
            <a:off x="827584" y="4328391"/>
            <a:ext cx="7150353" cy="201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1.</a:t>
            </a:r>
            <a:r>
              <a:rPr kumimoji="0" lang="es-VE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Competitividad y Estrategias en las Organizaciones.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2. Sustentabilidad  Organizacional  y Estudios del Desarrollo.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3. Estado, Democracia, Gobierno, Instituciones y Política Públicas.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4. Educación, Instituciones y Sociedad.	</a:t>
            </a:r>
          </a:p>
          <a:p>
            <a:pPr marL="182563" marR="0" lvl="2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4.1. La Educación Inicial</a:t>
            </a:r>
            <a:r>
              <a:rPr kumimoji="0" lang="es-VE" sz="105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en Organizaciones Públicas y </a:t>
            </a:r>
          </a:p>
          <a:p>
            <a:pPr marL="455613" marR="0" lvl="2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Privadas de Latinoamérica y el Caribe.</a:t>
            </a:r>
          </a:p>
          <a:p>
            <a:pPr marL="182563" marR="0" lvl="2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4.2. Gestión y gerencia en Centros de Investigación en </a:t>
            </a:r>
          </a:p>
          <a:p>
            <a:pPr marL="455613" marR="0" lvl="2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América Latina y el Caribe.</a:t>
            </a:r>
          </a:p>
          <a:p>
            <a:pPr marL="182563" marR="0" lvl="2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4.3. Gestión en organismos de ciencia, tecnología e innovación. </a:t>
            </a:r>
          </a:p>
          <a:p>
            <a:pPr marL="87313" marR="0" lvl="1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5. Gestión organizacional y estudios fiscales, financieros y contables</a:t>
            </a:r>
            <a:endParaRPr kumimoji="0" lang="es-V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8" name="21 Imagen" descr="LOGO_IUCMC_Color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40283" y="6309321"/>
            <a:ext cx="539472" cy="522058"/>
          </a:xfrm>
          <a:prstGeom prst="rect">
            <a:avLst/>
          </a:prstGeom>
        </p:spPr>
      </p:pic>
      <p:grpSp>
        <p:nvGrpSpPr>
          <p:cNvPr id="39" name="13 Grupo"/>
          <p:cNvGrpSpPr/>
          <p:nvPr/>
        </p:nvGrpSpPr>
        <p:grpSpPr>
          <a:xfrm>
            <a:off x="5957568" y="6548286"/>
            <a:ext cx="3024336" cy="257776"/>
            <a:chOff x="5004048" y="6512711"/>
            <a:chExt cx="3072594" cy="213000"/>
          </a:xfrm>
        </p:grpSpPr>
        <p:pic>
          <p:nvPicPr>
            <p:cNvPr id="40" name="39 Imagen" descr="Encuentros.png"/>
            <p:cNvPicPr>
              <a:picLocks noChangeAspect="1"/>
            </p:cNvPicPr>
            <p:nvPr/>
          </p:nvPicPr>
          <p:blipFill>
            <a:blip r:embed="rId4" cstate="print"/>
            <a:srcRect t="34491"/>
            <a:stretch>
              <a:fillRect/>
            </a:stretch>
          </p:blipFill>
          <p:spPr>
            <a:xfrm>
              <a:off x="5004048" y="6525344"/>
              <a:ext cx="2186096" cy="190111"/>
            </a:xfrm>
            <a:prstGeom prst="rect">
              <a:avLst/>
            </a:prstGeom>
          </p:spPr>
        </p:pic>
        <p:pic>
          <p:nvPicPr>
            <p:cNvPr id="41" name="40 Imagen" descr="REOALCeI 1.png"/>
            <p:cNvPicPr/>
            <p:nvPr/>
          </p:nvPicPr>
          <p:blipFill>
            <a:blip r:embed="rId5" cstate="print"/>
            <a:srcRect l="9470" t="18025" r="9182" b="36042"/>
            <a:stretch>
              <a:fillRect/>
            </a:stretch>
          </p:blipFill>
          <p:spPr>
            <a:xfrm>
              <a:off x="7056655" y="6512711"/>
              <a:ext cx="1019987" cy="213000"/>
            </a:xfrm>
            <a:prstGeom prst="rect">
              <a:avLst/>
            </a:prstGeom>
          </p:spPr>
        </p:pic>
      </p:grpSp>
      <p:sp>
        <p:nvSpPr>
          <p:cNvPr id="42" name="41 Rectángulo"/>
          <p:cNvSpPr/>
          <p:nvPr/>
        </p:nvSpPr>
        <p:spPr>
          <a:xfrm>
            <a:off x="827585" y="3933055"/>
            <a:ext cx="7597632" cy="2376265"/>
          </a:xfrm>
          <a:prstGeom prst="rect">
            <a:avLst/>
          </a:prstGeom>
          <a:noFill/>
          <a:ln w="127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43" name="42 Rectángulo"/>
          <p:cNvSpPr/>
          <p:nvPr/>
        </p:nvSpPr>
        <p:spPr>
          <a:xfrm>
            <a:off x="840757" y="1906745"/>
            <a:ext cx="7584843" cy="1964688"/>
          </a:xfrm>
          <a:prstGeom prst="rect">
            <a:avLst/>
          </a:prstGeom>
          <a:noFill/>
          <a:ln w="127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dirty="0" smtClean="0"/>
              <a:t> </a:t>
            </a:r>
            <a:endParaRPr lang="es-VE" dirty="0"/>
          </a:p>
        </p:txBody>
      </p:sp>
      <p:sp>
        <p:nvSpPr>
          <p:cNvPr id="44" name="Text Box 4"/>
          <p:cNvSpPr txBox="1">
            <a:spLocks noChangeArrowheads="1"/>
          </p:cNvSpPr>
          <p:nvPr/>
        </p:nvSpPr>
        <p:spPr bwMode="auto">
          <a:xfrm>
            <a:off x="1483825" y="2870352"/>
            <a:ext cx="63367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600" b="1" i="0" u="sng" strike="noStrike" cap="none" normalizeH="0" baseline="0" dirty="0" smtClean="0">
                <a:ln>
                  <a:noFill/>
                </a:ln>
                <a:solidFill>
                  <a:srgbClr val="215868"/>
                </a:solidFill>
                <a:effectLst/>
                <a:latin typeface="Arial Narrow" pitchFamily="34" charset="0"/>
                <a:cs typeface="Arial" pitchFamily="34" charset="0"/>
              </a:rPr>
              <a:t>Objetivos del Desarrollo Sostenible (ODS) Áreas:</a:t>
            </a:r>
            <a:endParaRPr kumimoji="0" lang="es-V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 Box 6"/>
          <p:cNvSpPr txBox="1">
            <a:spLocks noChangeArrowheads="1"/>
          </p:cNvSpPr>
          <p:nvPr/>
        </p:nvSpPr>
        <p:spPr bwMode="auto">
          <a:xfrm>
            <a:off x="3447559" y="3951206"/>
            <a:ext cx="24213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600" b="1" i="0" u="sng" strike="noStrike" cap="none" normalizeH="0" baseline="0" dirty="0" smtClean="0">
                <a:ln>
                  <a:noFill/>
                </a:ln>
                <a:solidFill>
                  <a:srgbClr val="215868"/>
                </a:solidFill>
                <a:effectLst/>
                <a:latin typeface="Arial Narrow" pitchFamily="34" charset="0"/>
                <a:cs typeface="Arial" pitchFamily="34" charset="0"/>
              </a:rPr>
              <a:t>Áreas Temáticas REOALCEI</a:t>
            </a:r>
            <a:endParaRPr kumimoji="0" lang="es-V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2 Rectángulo"/>
          <p:cNvSpPr/>
          <p:nvPr/>
        </p:nvSpPr>
        <p:spPr>
          <a:xfrm>
            <a:off x="3379588" y="134634"/>
            <a:ext cx="2485745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600" b="1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</a:rPr>
              <a:t>III Encuentro Internacional </a:t>
            </a:r>
          </a:p>
        </p:txBody>
      </p:sp>
      <p:sp>
        <p:nvSpPr>
          <p:cNvPr id="47" name="46 Rectángulo"/>
          <p:cNvSpPr/>
          <p:nvPr/>
        </p:nvSpPr>
        <p:spPr>
          <a:xfrm>
            <a:off x="1938768" y="350658"/>
            <a:ext cx="5157192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600" b="1" cap="all" dirty="0" smtClean="0">
                <a:ln w="9000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de Investigadores y Estudiantes </a:t>
            </a:r>
            <a:endParaRPr lang="es-ES" sz="1600" b="1" cap="all" dirty="0">
              <a:ln w="9000" cmpd="sng">
                <a:noFill/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</a:endParaRPr>
          </a:p>
        </p:txBody>
      </p:sp>
      <p:pic>
        <p:nvPicPr>
          <p:cNvPr id="48" name="45 Imagen" descr="LOGO INSTITUTO SIN FONDO.pn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548332" y="80628"/>
            <a:ext cx="809504" cy="692784"/>
          </a:xfrm>
          <a:prstGeom prst="rect">
            <a:avLst/>
          </a:prstGeom>
        </p:spPr>
      </p:pic>
      <p:pic>
        <p:nvPicPr>
          <p:cNvPr id="49" name="41 Imagen" descr="Logo definitivo Reoalcei png.png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31573" y="188640"/>
            <a:ext cx="672075" cy="628982"/>
          </a:xfrm>
          <a:prstGeom prst="rect">
            <a:avLst/>
          </a:prstGeom>
        </p:spPr>
      </p:pic>
      <p:pic>
        <p:nvPicPr>
          <p:cNvPr id="50" name="49 Imagen" descr="REOALCeI 1.png"/>
          <p:cNvPicPr/>
          <p:nvPr/>
        </p:nvPicPr>
        <p:blipFill>
          <a:blip r:embed="rId5" cstate="print"/>
          <a:srcRect l="9470" t="18025" r="9182" b="36042"/>
          <a:stretch>
            <a:fillRect/>
          </a:stretch>
        </p:blipFill>
        <p:spPr>
          <a:xfrm>
            <a:off x="3738969" y="647841"/>
            <a:ext cx="1560369" cy="296883"/>
          </a:xfrm>
          <a:prstGeom prst="rect">
            <a:avLst/>
          </a:prstGeom>
        </p:spPr>
      </p:pic>
      <p:pic>
        <p:nvPicPr>
          <p:cNvPr id="52" name="21 Imagen" descr="LOGO_IUCMC_Color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39856" y="792000"/>
            <a:ext cx="539472" cy="522058"/>
          </a:xfrm>
          <a:prstGeom prst="rect">
            <a:avLst/>
          </a:prstGeom>
        </p:spPr>
      </p:pic>
      <p:sp>
        <p:nvSpPr>
          <p:cNvPr id="53" name="52 CuadroTexto"/>
          <p:cNvSpPr txBox="1"/>
          <p:nvPr/>
        </p:nvSpPr>
        <p:spPr>
          <a:xfrm>
            <a:off x="1259633" y="1556792"/>
            <a:ext cx="6849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Martes 03                                                                                                          Miércoles 04</a:t>
            </a:r>
            <a:endParaRPr lang="es-VE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2662308" y="836712"/>
            <a:ext cx="367119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200" b="1" i="0" u="sng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Programaci</a:t>
            </a:r>
            <a:r>
              <a:rPr kumimoji="0" lang="es-VE" sz="1200" b="1" i="0" u="sng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ó</a:t>
            </a:r>
            <a:r>
              <a:rPr kumimoji="0" lang="es-VE" sz="1200" b="1" i="0" u="sng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n Preliminar de Ponencias </a:t>
            </a:r>
            <a:endParaRPr kumimoji="0" lang="es-V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VE" sz="1400" b="1" u="sng" dirty="0" smtClean="0">
                <a:solidFill>
                  <a:srgbClr val="215868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Institución Universitaria Colegio Mayor del Cauca</a:t>
            </a:r>
            <a:endParaRPr kumimoji="0" lang="es-V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Rectángulo"/>
          <p:cNvSpPr/>
          <p:nvPr/>
        </p:nvSpPr>
        <p:spPr>
          <a:xfrm>
            <a:off x="3281583" y="134634"/>
            <a:ext cx="276364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</a:rPr>
              <a:t>III Encuentro Internacional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979712" y="350658"/>
            <a:ext cx="515719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cap="all" dirty="0" smtClean="0">
                <a:ln w="9000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de Investigadores y Estudiantes </a:t>
            </a:r>
            <a:endParaRPr lang="es-ES" b="1" cap="all" dirty="0">
              <a:ln w="9000" cmpd="sng">
                <a:noFill/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</a:endParaRPr>
          </a:p>
        </p:txBody>
      </p:sp>
      <p:pic>
        <p:nvPicPr>
          <p:cNvPr id="5" name="41 Imagen" descr="Logo definitivo Reoalcei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624" y="188640"/>
            <a:ext cx="576064" cy="584772"/>
          </a:xfrm>
          <a:prstGeom prst="rect">
            <a:avLst/>
          </a:prstGeom>
        </p:spPr>
      </p:pic>
      <p:pic>
        <p:nvPicPr>
          <p:cNvPr id="6" name="5 Imagen" descr="REOALCeI 1.png"/>
          <p:cNvPicPr/>
          <p:nvPr/>
        </p:nvPicPr>
        <p:blipFill>
          <a:blip r:embed="rId3" cstate="print"/>
          <a:srcRect l="9470" t="18025" r="9182" b="36042"/>
          <a:stretch>
            <a:fillRect/>
          </a:stretch>
        </p:blipFill>
        <p:spPr>
          <a:xfrm>
            <a:off x="3802528" y="655094"/>
            <a:ext cx="1560369" cy="370616"/>
          </a:xfrm>
          <a:prstGeom prst="rect">
            <a:avLst/>
          </a:prstGeom>
        </p:spPr>
      </p:pic>
      <p:sp>
        <p:nvSpPr>
          <p:cNvPr id="53" name="Rectangle 1"/>
          <p:cNvSpPr>
            <a:spLocks noChangeArrowheads="1"/>
          </p:cNvSpPr>
          <p:nvPr/>
        </p:nvSpPr>
        <p:spPr bwMode="auto">
          <a:xfrm>
            <a:off x="348542" y="1101460"/>
            <a:ext cx="337275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Martes 03 diciembre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de 2019</a:t>
            </a:r>
            <a:endParaRPr kumimoji="0" lang="es-VE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2" name="13 Grupo"/>
          <p:cNvGrpSpPr/>
          <p:nvPr/>
        </p:nvGrpSpPr>
        <p:grpSpPr>
          <a:xfrm>
            <a:off x="5867582" y="6525344"/>
            <a:ext cx="3024336" cy="257776"/>
            <a:chOff x="5004048" y="6512711"/>
            <a:chExt cx="3072594" cy="213000"/>
          </a:xfrm>
        </p:grpSpPr>
        <p:pic>
          <p:nvPicPr>
            <p:cNvPr id="33" name="32 Imagen" descr="Encuentros.png"/>
            <p:cNvPicPr>
              <a:picLocks noChangeAspect="1"/>
            </p:cNvPicPr>
            <p:nvPr/>
          </p:nvPicPr>
          <p:blipFill>
            <a:blip r:embed="rId4" cstate="print"/>
            <a:srcRect t="34491"/>
            <a:stretch>
              <a:fillRect/>
            </a:stretch>
          </p:blipFill>
          <p:spPr>
            <a:xfrm>
              <a:off x="5004048" y="6525344"/>
              <a:ext cx="2186096" cy="190111"/>
            </a:xfrm>
            <a:prstGeom prst="rect">
              <a:avLst/>
            </a:prstGeom>
          </p:spPr>
        </p:pic>
        <p:pic>
          <p:nvPicPr>
            <p:cNvPr id="34" name="33 Imagen" descr="REOALCeI 1.png"/>
            <p:cNvPicPr/>
            <p:nvPr/>
          </p:nvPicPr>
          <p:blipFill>
            <a:blip r:embed="rId3" cstate="print"/>
            <a:srcRect l="9470" t="18025" r="9182" b="36042"/>
            <a:stretch>
              <a:fillRect/>
            </a:stretch>
          </p:blipFill>
          <p:spPr>
            <a:xfrm>
              <a:off x="7056655" y="6512711"/>
              <a:ext cx="1019987" cy="213000"/>
            </a:xfrm>
            <a:prstGeom prst="rect">
              <a:avLst/>
            </a:prstGeom>
          </p:spPr>
        </p:pic>
      </p:grpSp>
      <p:pic>
        <p:nvPicPr>
          <p:cNvPr id="36" name="21 Imagen" descr="LOGO_IUCMC_Color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452320" y="188640"/>
            <a:ext cx="576064" cy="585554"/>
          </a:xfrm>
          <a:prstGeom prst="rect">
            <a:avLst/>
          </a:prstGeom>
        </p:spPr>
      </p:pic>
      <p:graphicFrame>
        <p:nvGraphicFramePr>
          <p:cNvPr id="139" name="13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256716"/>
              </p:ext>
            </p:extLst>
          </p:nvPr>
        </p:nvGraphicFramePr>
        <p:xfrm>
          <a:off x="285008" y="1412966"/>
          <a:ext cx="8607472" cy="3429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74117"/>
                <a:gridCol w="569343"/>
                <a:gridCol w="6699916"/>
                <a:gridCol w="864096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N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PONENCIA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Hora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</a:tr>
            </a:tbl>
          </a:graphicData>
        </a:graphic>
      </p:graphicFrame>
      <p:sp>
        <p:nvSpPr>
          <p:cNvPr id="143" name="142 CuadroTexto"/>
          <p:cNvSpPr txBox="1"/>
          <p:nvPr/>
        </p:nvSpPr>
        <p:spPr>
          <a:xfrm>
            <a:off x="235627" y="6516792"/>
            <a:ext cx="30139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050" b="1" dirty="0" smtClean="0"/>
              <a:t>N: Número de orden  –  P: Ponencia   </a:t>
            </a:r>
            <a:endParaRPr lang="es-VE" sz="1050" b="1" dirty="0"/>
          </a:p>
        </p:txBody>
      </p:sp>
      <p:sp>
        <p:nvSpPr>
          <p:cNvPr id="144" name="143 CuadroTexto"/>
          <p:cNvSpPr txBox="1"/>
          <p:nvPr/>
        </p:nvSpPr>
        <p:spPr>
          <a:xfrm>
            <a:off x="3628737" y="110674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Salón 501</a:t>
            </a:r>
            <a:endParaRPr lang="es-V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03549"/>
              </p:ext>
            </p:extLst>
          </p:nvPr>
        </p:nvGraphicFramePr>
        <p:xfrm>
          <a:off x="301995" y="1726662"/>
          <a:ext cx="8570796" cy="4733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328"/>
                <a:gridCol w="576064"/>
                <a:gridCol w="6696744"/>
                <a:gridCol w="842660"/>
              </a:tblGrid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es-VE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31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La equidad en las regiones rurales, dada en términos de oportunidades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2:00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2:20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192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latin typeface="Arial Narrow" pitchFamily="34" charset="0"/>
                        </a:rPr>
                        <a:t>El impacto de la frontera. Resistencia y vulnerabilidad de las mujeres migrantes emprendedoras en Colombia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2:25 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2:45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39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latin typeface="Arial Narrow" pitchFamily="34" charset="0"/>
                        </a:rPr>
                        <a:t>Relaciones de producción participativas como alternativa frente a la sostenibilidad débil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2:50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3:10</a:t>
                      </a:r>
                      <a:r>
                        <a:rPr lang="es-ES" sz="1100" b="1" spc="-3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49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latin typeface="Arial Narrow" pitchFamily="34" charset="0"/>
                        </a:rPr>
                        <a:t>Potencial de integración para las formas alternativas de producción y comercialización de productos agroalimentarios en </a:t>
                      </a:r>
                      <a:r>
                        <a:rPr lang="es-VE" sz="1400" u="sng" dirty="0" smtClean="0">
                          <a:latin typeface="Arial Narrow" pitchFamily="34" charset="0"/>
                        </a:rPr>
                        <a:t>Sa</a:t>
                      </a:r>
                      <a:r>
                        <a:rPr lang="es-VE" sz="1400" dirty="0" smtClean="0">
                          <a:latin typeface="Arial Narrow" pitchFamily="34" charset="0"/>
                        </a:rPr>
                        <a:t>ltillo, Coahuila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3:15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3:35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109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latin typeface="Arial Narrow" pitchFamily="34" charset="0"/>
                        </a:rPr>
                        <a:t>Planificación sustentable para el desarrollo turístico de la comunidad rural costera de San Marcos, en el estado Guerrero, México.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3:40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4:00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latin typeface="Arial Narrow" panose="020B0606020202030204" pitchFamily="34" charset="0"/>
                        </a:rPr>
                        <a:t>135</a:t>
                      </a:r>
                      <a:endParaRPr lang="es-VE" sz="1400" b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latin typeface="Arial Narrow" pitchFamily="34" charset="0"/>
                        </a:rPr>
                        <a:t>Plataforma para la gestión de riesgos de </a:t>
                      </a:r>
                      <a:r>
                        <a:rPr lang="es-VE" sz="1400" dirty="0" err="1" smtClean="0">
                          <a:latin typeface="Arial Narrow" pitchFamily="34" charset="0"/>
                        </a:rPr>
                        <a:t>ciberseguridad</a:t>
                      </a:r>
                      <a:endParaRPr lang="es-VE" sz="1400" dirty="0" smtClean="0"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4:05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4:25</a:t>
                      </a:r>
                      <a:r>
                        <a:rPr lang="es-ES" sz="1100" b="1" spc="-25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latin typeface="Arial Narrow" pitchFamily="34" charset="0"/>
                        </a:rPr>
                        <a:t>Vitalidad de la lengua Yaqui en el marco de la seguridad alimentaria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4:30</a:t>
                      </a:r>
                      <a:r>
                        <a:rPr lang="es-ES" sz="1100" b="1" spc="-15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4:50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latin typeface="Arial Narrow" pitchFamily="34" charset="0"/>
                        </a:rPr>
                        <a:t>Relación entre la fuerza de agarre y las medidas antropométricas en la población adulta de Bogotá en el sector industrial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4:55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5:15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201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latin typeface="Arial Narrow" pitchFamily="34" charset="0"/>
                        </a:rPr>
                        <a:t>Determinantes para la gobernanza de ciudades incluyentes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5:20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5:40</a:t>
                      </a:r>
                      <a:r>
                        <a:rPr lang="es-ES" sz="1100" b="1" spc="-3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5:45</a:t>
                      </a:r>
                      <a:r>
                        <a:rPr lang="es-ES" sz="1100" b="1" spc="-20" dirty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6:05</a:t>
                      </a:r>
                      <a:r>
                        <a:rPr lang="es-ES" sz="1100" b="1" spc="-20" dirty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5609140" y="1095716"/>
            <a:ext cx="33276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Horario: 2:00 pm – 6:00 pm</a:t>
            </a:r>
            <a:endParaRPr kumimoji="0" lang="es-VE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96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Rectángulo"/>
          <p:cNvSpPr/>
          <p:nvPr/>
        </p:nvSpPr>
        <p:spPr>
          <a:xfrm>
            <a:off x="3281583" y="134634"/>
            <a:ext cx="276364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</a:rPr>
              <a:t>III Encuentro Internacional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979712" y="350658"/>
            <a:ext cx="515719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cap="all" dirty="0" smtClean="0">
                <a:ln w="9000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de Investigadores y Estudiantes </a:t>
            </a:r>
            <a:endParaRPr lang="es-ES" b="1" cap="all" dirty="0">
              <a:ln w="9000" cmpd="sng">
                <a:noFill/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</a:endParaRPr>
          </a:p>
        </p:txBody>
      </p:sp>
      <p:pic>
        <p:nvPicPr>
          <p:cNvPr id="5" name="41 Imagen" descr="Logo definitivo Reoalcei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624" y="188640"/>
            <a:ext cx="576064" cy="584772"/>
          </a:xfrm>
          <a:prstGeom prst="rect">
            <a:avLst/>
          </a:prstGeom>
        </p:spPr>
      </p:pic>
      <p:pic>
        <p:nvPicPr>
          <p:cNvPr id="6" name="5 Imagen" descr="REOALCeI 1.png"/>
          <p:cNvPicPr/>
          <p:nvPr/>
        </p:nvPicPr>
        <p:blipFill>
          <a:blip r:embed="rId3" cstate="print"/>
          <a:srcRect l="9470" t="18025" r="9182" b="36042"/>
          <a:stretch>
            <a:fillRect/>
          </a:stretch>
        </p:blipFill>
        <p:spPr>
          <a:xfrm>
            <a:off x="3802528" y="655094"/>
            <a:ext cx="1560369" cy="370616"/>
          </a:xfrm>
          <a:prstGeom prst="rect">
            <a:avLst/>
          </a:prstGeom>
        </p:spPr>
      </p:pic>
      <p:sp>
        <p:nvSpPr>
          <p:cNvPr id="53" name="Rectangle 1"/>
          <p:cNvSpPr>
            <a:spLocks noChangeArrowheads="1"/>
          </p:cNvSpPr>
          <p:nvPr/>
        </p:nvSpPr>
        <p:spPr bwMode="auto">
          <a:xfrm>
            <a:off x="348542" y="1101460"/>
            <a:ext cx="337275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Martes 03 diciembre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de 2019</a:t>
            </a:r>
            <a:endParaRPr kumimoji="0" lang="es-VE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2" name="13 Grupo"/>
          <p:cNvGrpSpPr/>
          <p:nvPr/>
        </p:nvGrpSpPr>
        <p:grpSpPr>
          <a:xfrm>
            <a:off x="5867582" y="6525344"/>
            <a:ext cx="3024336" cy="257776"/>
            <a:chOff x="5004048" y="6512711"/>
            <a:chExt cx="3072594" cy="213000"/>
          </a:xfrm>
        </p:grpSpPr>
        <p:pic>
          <p:nvPicPr>
            <p:cNvPr id="33" name="32 Imagen" descr="Encuentros.png"/>
            <p:cNvPicPr>
              <a:picLocks noChangeAspect="1"/>
            </p:cNvPicPr>
            <p:nvPr/>
          </p:nvPicPr>
          <p:blipFill>
            <a:blip r:embed="rId4" cstate="print"/>
            <a:srcRect t="34491"/>
            <a:stretch>
              <a:fillRect/>
            </a:stretch>
          </p:blipFill>
          <p:spPr>
            <a:xfrm>
              <a:off x="5004048" y="6525344"/>
              <a:ext cx="2186096" cy="190111"/>
            </a:xfrm>
            <a:prstGeom prst="rect">
              <a:avLst/>
            </a:prstGeom>
          </p:spPr>
        </p:pic>
        <p:pic>
          <p:nvPicPr>
            <p:cNvPr id="34" name="33 Imagen" descr="REOALCeI 1.png"/>
            <p:cNvPicPr/>
            <p:nvPr/>
          </p:nvPicPr>
          <p:blipFill>
            <a:blip r:embed="rId3" cstate="print"/>
            <a:srcRect l="9470" t="18025" r="9182" b="36042"/>
            <a:stretch>
              <a:fillRect/>
            </a:stretch>
          </p:blipFill>
          <p:spPr>
            <a:xfrm>
              <a:off x="7056655" y="6512711"/>
              <a:ext cx="1019987" cy="213000"/>
            </a:xfrm>
            <a:prstGeom prst="rect">
              <a:avLst/>
            </a:prstGeom>
          </p:spPr>
        </p:pic>
      </p:grpSp>
      <p:pic>
        <p:nvPicPr>
          <p:cNvPr id="36" name="21 Imagen" descr="LOGO_IUCMC_Color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452320" y="188640"/>
            <a:ext cx="576064" cy="585554"/>
          </a:xfrm>
          <a:prstGeom prst="rect">
            <a:avLst/>
          </a:prstGeom>
        </p:spPr>
      </p:pic>
      <p:graphicFrame>
        <p:nvGraphicFramePr>
          <p:cNvPr id="139" name="13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670891"/>
              </p:ext>
            </p:extLst>
          </p:nvPr>
        </p:nvGraphicFramePr>
        <p:xfrm>
          <a:off x="285008" y="1412966"/>
          <a:ext cx="8607472" cy="3429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74117"/>
                <a:gridCol w="569343"/>
                <a:gridCol w="6699916"/>
                <a:gridCol w="864096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N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PONENCIA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Hora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</a:tr>
            </a:tbl>
          </a:graphicData>
        </a:graphic>
      </p:graphicFrame>
      <p:sp>
        <p:nvSpPr>
          <p:cNvPr id="143" name="142 CuadroTexto"/>
          <p:cNvSpPr txBox="1"/>
          <p:nvPr/>
        </p:nvSpPr>
        <p:spPr>
          <a:xfrm>
            <a:off x="235627" y="6516792"/>
            <a:ext cx="30139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050" b="1" dirty="0" smtClean="0"/>
              <a:t>N: Número de orden  –  P: Ponencia   </a:t>
            </a:r>
            <a:endParaRPr lang="es-VE" sz="1050" b="1" dirty="0"/>
          </a:p>
        </p:txBody>
      </p:sp>
      <p:sp>
        <p:nvSpPr>
          <p:cNvPr id="144" name="143 CuadroTexto"/>
          <p:cNvSpPr txBox="1"/>
          <p:nvPr/>
        </p:nvSpPr>
        <p:spPr>
          <a:xfrm>
            <a:off x="3628737" y="110674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Salón 502</a:t>
            </a:r>
            <a:endParaRPr lang="es-V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581306"/>
              </p:ext>
            </p:extLst>
          </p:nvPr>
        </p:nvGraphicFramePr>
        <p:xfrm>
          <a:off x="301995" y="1726662"/>
          <a:ext cx="8570796" cy="4489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328"/>
                <a:gridCol w="576064"/>
                <a:gridCol w="6696744"/>
                <a:gridCol w="842660"/>
              </a:tblGrid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es-VE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140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2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La gestión organizacional fundamentada en la gestión de las capacidades: estudio de caso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2:00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2:20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142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Gobernanza de enfermería en el programa de seguridad del paciente en una empresa social del estado (E.S.E.)  del Suroccidente Colombiano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2:25 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2:45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157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Incentivo fiscal, liquidez y solvencia de las empresas del Ecuador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2:50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3:10</a:t>
                      </a:r>
                      <a:r>
                        <a:rPr lang="es-ES" sz="1100" b="1" spc="-3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205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El uso de modelos estocásticos para la predicción del índice bursátil colombiano COLCAP, a partir de la construcción de una cartera replica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3:15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3:35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158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rPr>
                        <a:t>Relación entre la madurez Y los estándares mínimos de la gestión de la seguridad y salud en el trabajo en entidades públicas distritales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3:40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4:00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206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Tecnológica digital y su incidencia en la cultura de aprendizaje del sujeto social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4:05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4:25</a:t>
                      </a:r>
                      <a:r>
                        <a:rPr lang="es-ES" sz="1100" b="1" spc="-25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214</a:t>
                      </a:r>
                      <a:endParaRPr lang="es-VE" sz="13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Sistema de clasificación de rosas de la variedad Explorer usando visión por computador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4:30</a:t>
                      </a:r>
                      <a:r>
                        <a:rPr lang="es-ES" sz="1100" b="1" spc="-15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4:50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216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Evaluación la fuerza de pinza de trabajadores del sector industrial de la ciudad de Bogotá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4:55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5:15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221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Análisis de la cadena de distribución en el proceso de producción y comercialización de panela orgánica pulverizada en la asociación de productores indígenas de la Sierra Nevada de Santa Marta </a:t>
                      </a:r>
                      <a:r>
                        <a:rPr lang="es-VE" sz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asoseynekun</a:t>
                      </a:r>
                      <a:endParaRPr lang="es-VE" sz="120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5:20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5:40</a:t>
                      </a:r>
                      <a:r>
                        <a:rPr lang="es-ES" sz="1100" b="1" spc="-3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VE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 typeface="+mj-lt"/>
                        <a:buNone/>
                      </a:pP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Vulnerabilidad al cambio climático e implicaciones en los objetivos COP21 para el sector eléctrico en Colombia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5:45</a:t>
                      </a:r>
                      <a:r>
                        <a:rPr lang="es-ES" sz="1100" b="1" spc="-20" dirty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6:05</a:t>
                      </a:r>
                      <a:r>
                        <a:rPr lang="es-ES" sz="1100" b="1" spc="-20" dirty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5609140" y="1095716"/>
            <a:ext cx="33276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Horario: 2:00 pm – 6:00 pm</a:t>
            </a:r>
            <a:endParaRPr kumimoji="0" lang="es-VE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61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Rectángulo"/>
          <p:cNvSpPr/>
          <p:nvPr/>
        </p:nvSpPr>
        <p:spPr>
          <a:xfrm>
            <a:off x="3281583" y="134634"/>
            <a:ext cx="276364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</a:rPr>
              <a:t>III Encuentro Internacional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979712" y="350658"/>
            <a:ext cx="515719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cap="all" dirty="0" smtClean="0">
                <a:ln w="9000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de Investigadores y Estudiantes </a:t>
            </a:r>
            <a:endParaRPr lang="es-ES" b="1" cap="all" dirty="0">
              <a:ln w="9000" cmpd="sng">
                <a:noFill/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</a:endParaRPr>
          </a:p>
        </p:txBody>
      </p:sp>
      <p:pic>
        <p:nvPicPr>
          <p:cNvPr id="5" name="41 Imagen" descr="Logo definitivo Reoalcei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624" y="188640"/>
            <a:ext cx="576064" cy="584772"/>
          </a:xfrm>
          <a:prstGeom prst="rect">
            <a:avLst/>
          </a:prstGeom>
        </p:spPr>
      </p:pic>
      <p:pic>
        <p:nvPicPr>
          <p:cNvPr id="6" name="5 Imagen" descr="REOALCeI 1.png"/>
          <p:cNvPicPr/>
          <p:nvPr/>
        </p:nvPicPr>
        <p:blipFill>
          <a:blip r:embed="rId3" cstate="print"/>
          <a:srcRect l="9470" t="18025" r="9182" b="36042"/>
          <a:stretch>
            <a:fillRect/>
          </a:stretch>
        </p:blipFill>
        <p:spPr>
          <a:xfrm>
            <a:off x="3802528" y="655094"/>
            <a:ext cx="1560369" cy="370616"/>
          </a:xfrm>
          <a:prstGeom prst="rect">
            <a:avLst/>
          </a:prstGeom>
        </p:spPr>
      </p:pic>
      <p:sp>
        <p:nvSpPr>
          <p:cNvPr id="53" name="Rectangle 1"/>
          <p:cNvSpPr>
            <a:spLocks noChangeArrowheads="1"/>
          </p:cNvSpPr>
          <p:nvPr/>
        </p:nvSpPr>
        <p:spPr bwMode="auto">
          <a:xfrm>
            <a:off x="348542" y="1101460"/>
            <a:ext cx="337275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Martes 03 diciembre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de 2019</a:t>
            </a:r>
            <a:endParaRPr kumimoji="0" lang="es-VE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2" name="13 Grupo"/>
          <p:cNvGrpSpPr/>
          <p:nvPr/>
        </p:nvGrpSpPr>
        <p:grpSpPr>
          <a:xfrm>
            <a:off x="5867582" y="6525344"/>
            <a:ext cx="3024336" cy="257776"/>
            <a:chOff x="5004048" y="6512711"/>
            <a:chExt cx="3072594" cy="213000"/>
          </a:xfrm>
        </p:grpSpPr>
        <p:pic>
          <p:nvPicPr>
            <p:cNvPr id="33" name="32 Imagen" descr="Encuentros.png"/>
            <p:cNvPicPr>
              <a:picLocks noChangeAspect="1"/>
            </p:cNvPicPr>
            <p:nvPr/>
          </p:nvPicPr>
          <p:blipFill>
            <a:blip r:embed="rId4" cstate="print"/>
            <a:srcRect t="34491"/>
            <a:stretch>
              <a:fillRect/>
            </a:stretch>
          </p:blipFill>
          <p:spPr>
            <a:xfrm>
              <a:off x="5004048" y="6525344"/>
              <a:ext cx="2186096" cy="190111"/>
            </a:xfrm>
            <a:prstGeom prst="rect">
              <a:avLst/>
            </a:prstGeom>
          </p:spPr>
        </p:pic>
        <p:pic>
          <p:nvPicPr>
            <p:cNvPr id="34" name="33 Imagen" descr="REOALCeI 1.png"/>
            <p:cNvPicPr/>
            <p:nvPr/>
          </p:nvPicPr>
          <p:blipFill>
            <a:blip r:embed="rId3" cstate="print"/>
            <a:srcRect l="9470" t="18025" r="9182" b="36042"/>
            <a:stretch>
              <a:fillRect/>
            </a:stretch>
          </p:blipFill>
          <p:spPr>
            <a:xfrm>
              <a:off x="7056655" y="6512711"/>
              <a:ext cx="1019987" cy="213000"/>
            </a:xfrm>
            <a:prstGeom prst="rect">
              <a:avLst/>
            </a:prstGeom>
          </p:spPr>
        </p:pic>
      </p:grpSp>
      <p:pic>
        <p:nvPicPr>
          <p:cNvPr id="36" name="21 Imagen" descr="LOGO_IUCMC_Color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452320" y="188640"/>
            <a:ext cx="576064" cy="585554"/>
          </a:xfrm>
          <a:prstGeom prst="rect">
            <a:avLst/>
          </a:prstGeom>
        </p:spPr>
      </p:pic>
      <p:graphicFrame>
        <p:nvGraphicFramePr>
          <p:cNvPr id="139" name="13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41918"/>
              </p:ext>
            </p:extLst>
          </p:nvPr>
        </p:nvGraphicFramePr>
        <p:xfrm>
          <a:off x="285008" y="1412966"/>
          <a:ext cx="8607472" cy="3429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74117"/>
                <a:gridCol w="569343"/>
                <a:gridCol w="6699916"/>
                <a:gridCol w="864096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N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PONENCIA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Hora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</a:tr>
            </a:tbl>
          </a:graphicData>
        </a:graphic>
      </p:graphicFrame>
      <p:sp>
        <p:nvSpPr>
          <p:cNvPr id="143" name="142 CuadroTexto"/>
          <p:cNvSpPr txBox="1"/>
          <p:nvPr/>
        </p:nvSpPr>
        <p:spPr>
          <a:xfrm>
            <a:off x="235627" y="6516792"/>
            <a:ext cx="30139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050" b="1" dirty="0" smtClean="0"/>
              <a:t>N: Número de orden  –  P: Ponencia   </a:t>
            </a:r>
            <a:endParaRPr lang="es-VE" sz="1050" b="1" dirty="0"/>
          </a:p>
        </p:txBody>
      </p:sp>
      <p:sp>
        <p:nvSpPr>
          <p:cNvPr id="144" name="143 CuadroTexto"/>
          <p:cNvSpPr txBox="1"/>
          <p:nvPr/>
        </p:nvSpPr>
        <p:spPr>
          <a:xfrm>
            <a:off x="3419872" y="110674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Salón 501 </a:t>
            </a:r>
            <a:endParaRPr lang="es-V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256854"/>
              </p:ext>
            </p:extLst>
          </p:nvPr>
        </p:nvGraphicFramePr>
        <p:xfrm>
          <a:off x="301995" y="1700808"/>
          <a:ext cx="8570796" cy="44738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328"/>
                <a:gridCol w="576064"/>
                <a:gridCol w="6696744"/>
                <a:gridCol w="842660"/>
              </a:tblGrid>
              <a:tr h="469275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es-VE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Análisis de las exportaciones del sector industrial en Colombia 2018</a:t>
                      </a:r>
                      <a:endParaRPr lang="es-VE" sz="1200" b="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2:30 pm       2:50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Incidencia del cambio </a:t>
                      </a:r>
                      <a:r>
                        <a:rPr lang="es-MX" sz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climatico</a:t>
                      </a:r>
                      <a:r>
                        <a:rPr lang="es-MX" sz="120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en la diversidad asociada al manglar del río Ranchería (Riohacha, - La Guajira, Colombia)</a:t>
                      </a:r>
                      <a:endParaRPr lang="es-VE" sz="120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2:55 pm    3:15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20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3:20 pm              3:40</a:t>
                      </a:r>
                      <a:r>
                        <a:rPr lang="es-MX" sz="11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20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3:45 pm     4:05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200" dirty="0" smtClean="0">
                        <a:solidFill>
                          <a:schemeClr val="tx1"/>
                        </a:solidFill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4:10 pm       4:30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20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4:35 pm                 4:55</a:t>
                      </a:r>
                      <a:r>
                        <a:rPr lang="es-MX" sz="11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3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20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5:00 pm        5:20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20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5:25 pm        5:45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20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5:50 pm       6:10</a:t>
                      </a:r>
                      <a:r>
                        <a:rPr lang="es-MX" sz="11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VE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 typeface="+mj-lt"/>
                        <a:buNone/>
                      </a:pP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6:15 pm     6:35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5609140" y="1095716"/>
            <a:ext cx="33276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Horario: 2:30 pm – 6:35 pm</a:t>
            </a:r>
            <a:endParaRPr kumimoji="0" lang="es-VE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37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Rectángulo"/>
          <p:cNvSpPr/>
          <p:nvPr/>
        </p:nvSpPr>
        <p:spPr>
          <a:xfrm>
            <a:off x="3281583" y="134634"/>
            <a:ext cx="276364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</a:rPr>
              <a:t>III Encuentro Internacional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979712" y="350658"/>
            <a:ext cx="515719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cap="all" dirty="0" smtClean="0">
                <a:ln w="9000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de Investigadores y Estudiantes </a:t>
            </a:r>
            <a:endParaRPr lang="es-ES" b="1" cap="all" dirty="0">
              <a:ln w="9000" cmpd="sng">
                <a:noFill/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</a:endParaRPr>
          </a:p>
        </p:txBody>
      </p:sp>
      <p:pic>
        <p:nvPicPr>
          <p:cNvPr id="5" name="41 Imagen" descr="Logo definitivo Reoalcei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624" y="188640"/>
            <a:ext cx="576064" cy="584772"/>
          </a:xfrm>
          <a:prstGeom prst="rect">
            <a:avLst/>
          </a:prstGeom>
        </p:spPr>
      </p:pic>
      <p:pic>
        <p:nvPicPr>
          <p:cNvPr id="6" name="5 Imagen" descr="REOALCeI 1.png"/>
          <p:cNvPicPr/>
          <p:nvPr/>
        </p:nvPicPr>
        <p:blipFill>
          <a:blip r:embed="rId3" cstate="print"/>
          <a:srcRect l="9470" t="18025" r="9182" b="36042"/>
          <a:stretch>
            <a:fillRect/>
          </a:stretch>
        </p:blipFill>
        <p:spPr>
          <a:xfrm>
            <a:off x="3802528" y="655094"/>
            <a:ext cx="1560369" cy="370616"/>
          </a:xfrm>
          <a:prstGeom prst="rect">
            <a:avLst/>
          </a:prstGeom>
        </p:spPr>
      </p:pic>
      <p:grpSp>
        <p:nvGrpSpPr>
          <p:cNvPr id="32" name="13 Grupo"/>
          <p:cNvGrpSpPr/>
          <p:nvPr/>
        </p:nvGrpSpPr>
        <p:grpSpPr>
          <a:xfrm>
            <a:off x="5867582" y="6525344"/>
            <a:ext cx="3024336" cy="257776"/>
            <a:chOff x="5004048" y="6512711"/>
            <a:chExt cx="3072594" cy="213000"/>
          </a:xfrm>
        </p:grpSpPr>
        <p:pic>
          <p:nvPicPr>
            <p:cNvPr id="33" name="32 Imagen" descr="Encuentros.png"/>
            <p:cNvPicPr>
              <a:picLocks noChangeAspect="1"/>
            </p:cNvPicPr>
            <p:nvPr/>
          </p:nvPicPr>
          <p:blipFill>
            <a:blip r:embed="rId4" cstate="print"/>
            <a:srcRect t="34491"/>
            <a:stretch>
              <a:fillRect/>
            </a:stretch>
          </p:blipFill>
          <p:spPr>
            <a:xfrm>
              <a:off x="5004048" y="6525344"/>
              <a:ext cx="2186096" cy="190111"/>
            </a:xfrm>
            <a:prstGeom prst="rect">
              <a:avLst/>
            </a:prstGeom>
          </p:spPr>
        </p:pic>
        <p:pic>
          <p:nvPicPr>
            <p:cNvPr id="34" name="33 Imagen" descr="REOALCeI 1.png"/>
            <p:cNvPicPr/>
            <p:nvPr/>
          </p:nvPicPr>
          <p:blipFill>
            <a:blip r:embed="rId3" cstate="print"/>
            <a:srcRect l="9470" t="18025" r="9182" b="36042"/>
            <a:stretch>
              <a:fillRect/>
            </a:stretch>
          </p:blipFill>
          <p:spPr>
            <a:xfrm>
              <a:off x="7056655" y="6512711"/>
              <a:ext cx="1019987" cy="213000"/>
            </a:xfrm>
            <a:prstGeom prst="rect">
              <a:avLst/>
            </a:prstGeom>
          </p:spPr>
        </p:pic>
      </p:grpSp>
      <p:pic>
        <p:nvPicPr>
          <p:cNvPr id="36" name="21 Imagen" descr="LOGO_IUCMC_Color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452320" y="188640"/>
            <a:ext cx="576064" cy="585554"/>
          </a:xfrm>
          <a:prstGeom prst="rect">
            <a:avLst/>
          </a:prstGeom>
        </p:spPr>
      </p:pic>
      <p:graphicFrame>
        <p:nvGraphicFramePr>
          <p:cNvPr id="139" name="13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443595"/>
              </p:ext>
            </p:extLst>
          </p:nvPr>
        </p:nvGraphicFramePr>
        <p:xfrm>
          <a:off x="285008" y="1412966"/>
          <a:ext cx="8607472" cy="3429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74117"/>
                <a:gridCol w="569343"/>
                <a:gridCol w="6699916"/>
                <a:gridCol w="864096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N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PONENCIA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Hora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</a:tr>
            </a:tbl>
          </a:graphicData>
        </a:graphic>
      </p:graphicFrame>
      <p:sp>
        <p:nvSpPr>
          <p:cNvPr id="143" name="142 CuadroTexto"/>
          <p:cNvSpPr txBox="1"/>
          <p:nvPr/>
        </p:nvSpPr>
        <p:spPr>
          <a:xfrm>
            <a:off x="235627" y="6516792"/>
            <a:ext cx="30139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050" b="1" dirty="0" smtClean="0"/>
              <a:t>N: Número de orden  –  P: Ponencia   </a:t>
            </a:r>
            <a:endParaRPr lang="es-VE" sz="1050" b="1" dirty="0"/>
          </a:p>
        </p:txBody>
      </p:sp>
      <p:sp>
        <p:nvSpPr>
          <p:cNvPr id="144" name="143 CuadroTexto"/>
          <p:cNvSpPr txBox="1"/>
          <p:nvPr/>
        </p:nvSpPr>
        <p:spPr>
          <a:xfrm>
            <a:off x="3628737" y="110674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Salón 304</a:t>
            </a:r>
            <a:endParaRPr lang="es-V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04435"/>
              </p:ext>
            </p:extLst>
          </p:nvPr>
        </p:nvGraphicFramePr>
        <p:xfrm>
          <a:off x="301995" y="1726662"/>
          <a:ext cx="8570796" cy="4627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328"/>
                <a:gridCol w="576064"/>
                <a:gridCol w="6696744"/>
                <a:gridCol w="842660"/>
              </a:tblGrid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es-VE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122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El potencial paisajístico como detonante del desarrollo turístico sustentable en Acapulco, México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2:30 pm       2:50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171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latin typeface="Arial Narrow" pitchFamily="34" charset="0"/>
                        </a:rPr>
                        <a:t>Análisis para plan de visitación para el sitio Santa Rosa de </a:t>
                      </a:r>
                      <a:r>
                        <a:rPr lang="es-VE" sz="1400" dirty="0" err="1" smtClean="0">
                          <a:latin typeface="Arial Narrow" pitchFamily="34" charset="0"/>
                        </a:rPr>
                        <a:t>Tastil</a:t>
                      </a:r>
                      <a:r>
                        <a:rPr lang="es-VE" sz="1400" dirty="0" smtClean="0">
                          <a:latin typeface="Arial Narrow" pitchFamily="34" charset="0"/>
                        </a:rPr>
                        <a:t>- Salta, Argentina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2:55 pm    3:15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188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latin typeface="Arial Narrow" pitchFamily="34" charset="0"/>
                        </a:rPr>
                        <a:t>Certificación de Sostenibilidad Turística (CST), Ámbito Social y su efecto en la comunidad de Santa Teresa de Cajón, Pérez Zeledón, Costa Rica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3:20 pm              3:40</a:t>
                      </a:r>
                      <a:r>
                        <a:rPr lang="es-MX" sz="11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42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latin typeface="Arial Narrow" pitchFamily="34" charset="0"/>
                        </a:rPr>
                        <a:t>La Innovación en las Empresas, Factor de Competitividad en la Ciudad de Popayán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3:45 pm     4:05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b="1" dirty="0" smtClean="0">
                          <a:latin typeface="Arial Narrow" panose="020B0606020202030204" pitchFamily="34" charset="0"/>
                        </a:rPr>
                        <a:t>116 C</a:t>
                      </a:r>
                      <a:endParaRPr lang="es-VE" sz="1300" b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latin typeface="Arial Narrow" pitchFamily="34" charset="0"/>
                        </a:rPr>
                        <a:t>Informática forense: un enfoque en la auditoria forense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4:10 pm       4:30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204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latin typeface="Arial Narrow" pitchFamily="34" charset="0"/>
                        </a:rPr>
                        <a:t>Propuesta de </a:t>
                      </a:r>
                      <a:r>
                        <a:rPr lang="es-VE" sz="1400" dirty="0" err="1" smtClean="0">
                          <a:latin typeface="Arial Narrow" pitchFamily="34" charset="0"/>
                        </a:rPr>
                        <a:t>branding</a:t>
                      </a:r>
                      <a:r>
                        <a:rPr lang="es-VE" sz="1400" dirty="0" smtClean="0">
                          <a:latin typeface="Arial Narrow" pitchFamily="34" charset="0"/>
                        </a:rPr>
                        <a:t> para el ingreso de </a:t>
                      </a:r>
                      <a:r>
                        <a:rPr lang="es-VE" sz="1400" dirty="0" err="1" smtClean="0">
                          <a:latin typeface="Arial Narrow" pitchFamily="34" charset="0"/>
                        </a:rPr>
                        <a:t>Panelcauca</a:t>
                      </a:r>
                      <a:r>
                        <a:rPr lang="es-VE" sz="1400" dirty="0" smtClean="0">
                          <a:latin typeface="Arial Narrow" pitchFamily="34" charset="0"/>
                        </a:rPr>
                        <a:t> a un segmento </a:t>
                      </a:r>
                      <a:r>
                        <a:rPr lang="es-VE" sz="1400" dirty="0" err="1" smtClean="0">
                          <a:latin typeface="Arial Narrow" pitchFamily="34" charset="0"/>
                        </a:rPr>
                        <a:t>premium</a:t>
                      </a:r>
                      <a:endParaRPr lang="es-VE" sz="1400" dirty="0" smtClean="0"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4:35 pm                 4:55</a:t>
                      </a:r>
                      <a:r>
                        <a:rPr lang="es-MX" sz="11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219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199" dirty="0" smtClean="0">
                          <a:latin typeface="Arial Narrow" pitchFamily="34" charset="0"/>
                        </a:rPr>
                        <a:t>Los profesores</a:t>
                      </a:r>
                      <a:r>
                        <a:rPr lang="es-VE" sz="1300" dirty="0" smtClean="0">
                          <a:latin typeface="Arial Narrow" pitchFamily="34" charset="0"/>
                        </a:rPr>
                        <a:t> universitarios como actores claves para la promoción del emprendimiento y el desarrollo de empresas sostenibles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5:00 pm        5:20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b="1" dirty="0" smtClean="0">
                          <a:latin typeface="Arial Narrow" pitchFamily="34" charset="0"/>
                        </a:rPr>
                        <a:t>48</a:t>
                      </a:r>
                      <a:endParaRPr lang="es-VE" sz="1400" b="1" dirty="0"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>
                          <a:latin typeface="Arial Narrow" pitchFamily="34" charset="0"/>
                        </a:rPr>
                        <a:t>Análisis de la sostenibilidad del desarrollo local de la ciudad de Cartagena Colombia utilizando la metodología del </a:t>
                      </a:r>
                      <a:r>
                        <a:rPr lang="es-VE" sz="1400" dirty="0" err="1" smtClean="0">
                          <a:latin typeface="Arial Narrow" pitchFamily="34" charset="0"/>
                        </a:rPr>
                        <a:t>biograma</a:t>
                      </a:r>
                      <a:r>
                        <a:rPr lang="es-VE" sz="1400" dirty="0" smtClean="0">
                          <a:latin typeface="Arial Narrow" pitchFamily="34" charset="0"/>
                        </a:rPr>
                        <a:t> y el índice de desarrollo sostenible (IDS)</a:t>
                      </a:r>
                      <a:endParaRPr lang="es-VE" sz="1400" dirty="0"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5:25 pm        5:45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b="1" dirty="0" smtClean="0">
                          <a:latin typeface="Arial Narrow" panose="020B0606020202030204" pitchFamily="34" charset="0"/>
                        </a:rPr>
                        <a:t>148</a:t>
                      </a:r>
                      <a:endParaRPr lang="es-VE" sz="1400" b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Comunicación y Economía: común denominador de lo social en la fusión de saberes para la transformación socio-cultural solidaria en Colombia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5:50 pm       6:10</a:t>
                      </a:r>
                      <a:r>
                        <a:rPr lang="es-MX" sz="11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6:15 pm     6:35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5609140" y="1095716"/>
            <a:ext cx="33276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Horario: 2:00 pm – 6:00 pm</a:t>
            </a:r>
            <a:endParaRPr kumimoji="0" lang="es-VE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-4114438" y="2232833"/>
            <a:ext cx="412361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VE" sz="1100" dirty="0" smtClean="0">
                <a:latin typeface="Arial Narrow" pitchFamily="34" charset="0"/>
              </a:rPr>
              <a:t>.</a:t>
            </a:r>
            <a:endParaRPr lang="es-VE" sz="1100" dirty="0">
              <a:latin typeface="Arial Narrow" pitchFamily="34" charset="0"/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348542" y="1101460"/>
            <a:ext cx="337275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Miércoles 04 diciembre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de 2019</a:t>
            </a:r>
            <a:endParaRPr kumimoji="0" lang="es-VE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50 Rectángulo"/>
          <p:cNvSpPr/>
          <p:nvPr/>
        </p:nvSpPr>
        <p:spPr>
          <a:xfrm>
            <a:off x="-7516669" y="6094848"/>
            <a:ext cx="364840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VE" sz="1100" dirty="0" smtClean="0">
                <a:latin typeface="Arial Narrow" pitchFamily="34" charset="0"/>
              </a:rPr>
              <a:t>Prof. Sánchez </a:t>
            </a:r>
            <a:r>
              <a:rPr lang="es-VE" sz="1100" dirty="0" err="1" smtClean="0">
                <a:latin typeface="Arial Narrow" pitchFamily="34" charset="0"/>
              </a:rPr>
              <a:t>Tróchez</a:t>
            </a:r>
            <a:r>
              <a:rPr lang="es-VE" sz="1100" dirty="0" smtClean="0">
                <a:latin typeface="Arial Narrow" pitchFamily="34" charset="0"/>
              </a:rPr>
              <a:t>, Diana Ximena </a:t>
            </a:r>
            <a:endParaRPr lang="es-VE" sz="1100" dirty="0">
              <a:latin typeface="Arial Narrow" pitchFamily="34" charset="0"/>
            </a:endParaRPr>
          </a:p>
        </p:txBody>
      </p:sp>
      <p:sp>
        <p:nvSpPr>
          <p:cNvPr id="52" name="51 Rectángulo"/>
          <p:cNvSpPr/>
          <p:nvPr/>
        </p:nvSpPr>
        <p:spPr>
          <a:xfrm>
            <a:off x="-8029400" y="6075031"/>
            <a:ext cx="37702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sz="1100" dirty="0" smtClean="0">
                <a:latin typeface="Arial Narrow" pitchFamily="34" charset="0"/>
              </a:rPr>
              <a:t>219</a:t>
            </a:r>
            <a:endParaRPr lang="es-VE" sz="11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39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Rectángulo"/>
          <p:cNvSpPr/>
          <p:nvPr/>
        </p:nvSpPr>
        <p:spPr>
          <a:xfrm>
            <a:off x="3281583" y="134634"/>
            <a:ext cx="276364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</a:rPr>
              <a:t>III Encuentro Internacional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979712" y="350658"/>
            <a:ext cx="515719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cap="all" dirty="0" smtClean="0">
                <a:ln w="9000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de Investigadores y Estudiantes </a:t>
            </a:r>
            <a:endParaRPr lang="es-ES" b="1" cap="all" dirty="0">
              <a:ln w="9000" cmpd="sng">
                <a:noFill/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</a:endParaRPr>
          </a:p>
        </p:txBody>
      </p:sp>
      <p:pic>
        <p:nvPicPr>
          <p:cNvPr id="5" name="41 Imagen" descr="Logo definitivo Reoalcei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624" y="188640"/>
            <a:ext cx="576064" cy="584772"/>
          </a:xfrm>
          <a:prstGeom prst="rect">
            <a:avLst/>
          </a:prstGeom>
        </p:spPr>
      </p:pic>
      <p:pic>
        <p:nvPicPr>
          <p:cNvPr id="6" name="5 Imagen" descr="REOALCeI 1.png"/>
          <p:cNvPicPr/>
          <p:nvPr/>
        </p:nvPicPr>
        <p:blipFill>
          <a:blip r:embed="rId3" cstate="print"/>
          <a:srcRect l="9470" t="18025" r="9182" b="36042"/>
          <a:stretch>
            <a:fillRect/>
          </a:stretch>
        </p:blipFill>
        <p:spPr>
          <a:xfrm>
            <a:off x="3802528" y="655094"/>
            <a:ext cx="1560369" cy="370616"/>
          </a:xfrm>
          <a:prstGeom prst="rect">
            <a:avLst/>
          </a:prstGeom>
        </p:spPr>
      </p:pic>
      <p:grpSp>
        <p:nvGrpSpPr>
          <p:cNvPr id="32" name="13 Grupo"/>
          <p:cNvGrpSpPr/>
          <p:nvPr/>
        </p:nvGrpSpPr>
        <p:grpSpPr>
          <a:xfrm>
            <a:off x="5867582" y="6525344"/>
            <a:ext cx="3024336" cy="257776"/>
            <a:chOff x="5004048" y="6512711"/>
            <a:chExt cx="3072594" cy="213000"/>
          </a:xfrm>
        </p:grpSpPr>
        <p:pic>
          <p:nvPicPr>
            <p:cNvPr id="33" name="32 Imagen" descr="Encuentros.png"/>
            <p:cNvPicPr>
              <a:picLocks noChangeAspect="1"/>
            </p:cNvPicPr>
            <p:nvPr/>
          </p:nvPicPr>
          <p:blipFill>
            <a:blip r:embed="rId4" cstate="print"/>
            <a:srcRect t="34491"/>
            <a:stretch>
              <a:fillRect/>
            </a:stretch>
          </p:blipFill>
          <p:spPr>
            <a:xfrm>
              <a:off x="5004048" y="6525344"/>
              <a:ext cx="2186096" cy="190111"/>
            </a:xfrm>
            <a:prstGeom prst="rect">
              <a:avLst/>
            </a:prstGeom>
          </p:spPr>
        </p:pic>
        <p:pic>
          <p:nvPicPr>
            <p:cNvPr id="34" name="33 Imagen" descr="REOALCeI 1.png"/>
            <p:cNvPicPr/>
            <p:nvPr/>
          </p:nvPicPr>
          <p:blipFill>
            <a:blip r:embed="rId3" cstate="print"/>
            <a:srcRect l="9470" t="18025" r="9182" b="36042"/>
            <a:stretch>
              <a:fillRect/>
            </a:stretch>
          </p:blipFill>
          <p:spPr>
            <a:xfrm>
              <a:off x="7056655" y="6512711"/>
              <a:ext cx="1019987" cy="213000"/>
            </a:xfrm>
            <a:prstGeom prst="rect">
              <a:avLst/>
            </a:prstGeom>
          </p:spPr>
        </p:pic>
      </p:grpSp>
      <p:pic>
        <p:nvPicPr>
          <p:cNvPr id="36" name="21 Imagen" descr="LOGO_IUCMC_Color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452320" y="188640"/>
            <a:ext cx="576064" cy="585554"/>
          </a:xfrm>
          <a:prstGeom prst="rect">
            <a:avLst/>
          </a:prstGeom>
        </p:spPr>
      </p:pic>
      <p:graphicFrame>
        <p:nvGraphicFramePr>
          <p:cNvPr id="139" name="13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182816"/>
              </p:ext>
            </p:extLst>
          </p:nvPr>
        </p:nvGraphicFramePr>
        <p:xfrm>
          <a:off x="285008" y="1412966"/>
          <a:ext cx="8607472" cy="3429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74117"/>
                <a:gridCol w="569343"/>
                <a:gridCol w="6699916"/>
                <a:gridCol w="864096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N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PONENCIA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Hora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</a:tr>
            </a:tbl>
          </a:graphicData>
        </a:graphic>
      </p:graphicFrame>
      <p:sp>
        <p:nvSpPr>
          <p:cNvPr id="143" name="142 CuadroTexto"/>
          <p:cNvSpPr txBox="1"/>
          <p:nvPr/>
        </p:nvSpPr>
        <p:spPr>
          <a:xfrm>
            <a:off x="235627" y="6516792"/>
            <a:ext cx="30139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050" b="1" dirty="0" smtClean="0"/>
              <a:t>N: Número de orden  –  P: Ponencia   </a:t>
            </a:r>
            <a:endParaRPr lang="es-VE" sz="1050" b="1" dirty="0"/>
          </a:p>
        </p:txBody>
      </p:sp>
      <p:sp>
        <p:nvSpPr>
          <p:cNvPr id="144" name="143 CuadroTexto"/>
          <p:cNvSpPr txBox="1"/>
          <p:nvPr/>
        </p:nvSpPr>
        <p:spPr>
          <a:xfrm>
            <a:off x="3628737" y="110674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Salón 304</a:t>
            </a:r>
            <a:endParaRPr lang="es-V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541096"/>
              </p:ext>
            </p:extLst>
          </p:nvPr>
        </p:nvGraphicFramePr>
        <p:xfrm>
          <a:off x="301995" y="1726662"/>
          <a:ext cx="8570796" cy="45974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328"/>
                <a:gridCol w="576064"/>
                <a:gridCol w="6696744"/>
                <a:gridCol w="842660"/>
              </a:tblGrid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es-VE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221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3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Análisis de la cadena de distribución en el proceso de producción y comercialización de panela orgánica pulverizada en la asociación de productores indígenas de la Sierra Nevada de Santa Marta </a:t>
                      </a:r>
                      <a:r>
                        <a:rPr lang="es-VE" sz="1300" b="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asoseynekun</a:t>
                      </a:r>
                      <a:endParaRPr lang="es-VE" sz="1300" b="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2:00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2:20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179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latin typeface="Arial Narrow" pitchFamily="34" charset="0"/>
                        </a:rPr>
                        <a:t>Responsabilidad Social Empresarial como estrategia de creación de valor, bajo el modelo de desempeño social corporativo de Carroll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2:25 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2:45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125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latin typeface="Arial Narrow" pitchFamily="34" charset="0"/>
                        </a:rPr>
                        <a:t>Medición de impacto de una gestión pública socialmente responsable: el caso de Ecuador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2:50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3:10</a:t>
                      </a:r>
                      <a:r>
                        <a:rPr lang="es-ES" sz="1100" b="1" spc="-3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190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300" dirty="0" smtClean="0">
                          <a:latin typeface="Arial Narrow" pitchFamily="34" charset="0"/>
                        </a:rPr>
                        <a:t>Centro comercial </a:t>
                      </a:r>
                      <a:r>
                        <a:rPr lang="es-VE" sz="1300" dirty="0" err="1" smtClean="0">
                          <a:latin typeface="Arial Narrow" pitchFamily="34" charset="0"/>
                        </a:rPr>
                        <a:t>Outlet</a:t>
                      </a:r>
                      <a:r>
                        <a:rPr lang="es-VE" sz="1300" dirty="0" smtClean="0">
                          <a:latin typeface="Arial Narrow" pitchFamily="34" charset="0"/>
                        </a:rPr>
                        <a:t> del Bosque y los efectos en su área inmediata de influencia en los Barrios: Ceballos, Urbanización los Corales, Nuevo Bosque y La Campiña en Cartagena de Indias – Colombia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3:15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3:35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172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Turismo sostenible: una visión desde la perspectiva del bienestar y la satisfacción de residentes y turistas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3:40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4:00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177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Vulnerabilidad al cambio climático e implicaciones en los objetivos COP21 para el sector eléctrico en Colombia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4:05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4:25</a:t>
                      </a:r>
                      <a:r>
                        <a:rPr lang="es-ES" sz="1100" b="1" spc="-25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Comunicación y Economía: común denominador de lo social en la fusión de saberes para la transformación socio - cultural solidaria en Colombia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4:30</a:t>
                      </a:r>
                      <a:r>
                        <a:rPr lang="es-ES" sz="1100" b="1" spc="-15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4:50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b="1" dirty="0" smtClean="0">
                          <a:latin typeface="Arial Narrow" panose="020B0606020202030204" pitchFamily="34" charset="0"/>
                        </a:rPr>
                        <a:t>79</a:t>
                      </a:r>
                      <a:endParaRPr lang="es-VE" sz="1400" b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El Método Híbrido: herramienta de gestión para el control de inventarios en empresas de comercialización de bienes de primera necesidad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4:55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5:15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400" dirty="0" smtClean="0"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5:20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5:40</a:t>
                      </a:r>
                      <a:r>
                        <a:rPr lang="es-ES" sz="1100" b="1" spc="-3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300" dirty="0" smtClean="0"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5:45</a:t>
                      </a:r>
                      <a:r>
                        <a:rPr lang="es-ES" sz="1100" b="1" spc="-20" dirty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6:05</a:t>
                      </a:r>
                      <a:r>
                        <a:rPr lang="es-ES" sz="1100" b="1" spc="-20" dirty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5609140" y="1095716"/>
            <a:ext cx="33276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Horario: 2:00 pm – 6:00 pm</a:t>
            </a:r>
            <a:endParaRPr kumimoji="0" lang="es-VE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-4114438" y="2232833"/>
            <a:ext cx="412361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VE" sz="1100" dirty="0" smtClean="0">
                <a:latin typeface="Arial Narrow" pitchFamily="34" charset="0"/>
              </a:rPr>
              <a:t>.</a:t>
            </a:r>
            <a:endParaRPr lang="es-VE" sz="1100" dirty="0">
              <a:latin typeface="Arial Narrow" pitchFamily="34" charset="0"/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348542" y="1101460"/>
            <a:ext cx="337275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Miércoles 04 diciembre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de 2019</a:t>
            </a:r>
            <a:endParaRPr kumimoji="0" lang="es-VE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76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 Box 3"/>
          <p:cNvSpPr txBox="1">
            <a:spLocks noChangeArrowheads="1"/>
          </p:cNvSpPr>
          <p:nvPr/>
        </p:nvSpPr>
        <p:spPr bwMode="auto">
          <a:xfrm>
            <a:off x="772992" y="1917924"/>
            <a:ext cx="7584843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100" b="1" i="0" u="none" strike="noStrike" cap="none" normalizeH="0" baseline="0" dirty="0" smtClean="0">
                <a:ln>
                  <a:noFill/>
                </a:ln>
                <a:solidFill>
                  <a:srgbClr val="215868"/>
                </a:solidFill>
                <a:effectLst/>
                <a:latin typeface="Arial Narrow" pitchFamily="34" charset="0"/>
                <a:cs typeface="Arial" pitchFamily="34" charset="0"/>
              </a:rPr>
              <a:t>Objetivo</a:t>
            </a:r>
          </a:p>
          <a:p>
            <a:pPr marL="87313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100" b="1" i="0" u="none" strike="noStrike" cap="none" normalizeH="0" baseline="0" dirty="0" smtClean="0">
                <a:ln>
                  <a:noFill/>
                </a:ln>
                <a:solidFill>
                  <a:srgbClr val="215868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tabLst/>
            </a:pPr>
            <a:r>
              <a:rPr kumimoji="0" lang="es-V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Reunir profesionales, profesores, investigadores y estudiantes de posgrado a nivel nacional e  internacional para discutir sus estudios, 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tabLst/>
            </a:pPr>
            <a:r>
              <a:rPr kumimoji="0" lang="es-V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investigaciones, aplicaciones y contribuciones, que reflejen innovación y carácter académico – científico; obtenidos durante el desarrollo y/o  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tabLst/>
            </a:pPr>
            <a:r>
              <a:rPr kumimoji="0" lang="es-V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conclusiones de proyectos de  investigación, tesis de maestrías y doctorados</a:t>
            </a:r>
            <a:r>
              <a:rPr kumimoji="0" lang="es-VE" sz="1100" b="0" i="0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Arial Narrow" pitchFamily="34" charset="0"/>
                <a:cs typeface="Arial" pitchFamily="34" charset="0"/>
              </a:rPr>
              <a:t>.</a:t>
            </a:r>
            <a:endParaRPr kumimoji="0" lang="es-V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1404210" y="3495576"/>
            <a:ext cx="64327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VE" sz="1400" dirty="0" smtClean="0"/>
              <a:t>ODS 16, ODS 17</a:t>
            </a:r>
            <a:endParaRPr lang="es-VE" sz="1400" dirty="0"/>
          </a:p>
        </p:txBody>
      </p:sp>
      <p:sp>
        <p:nvSpPr>
          <p:cNvPr id="33" name="32 Rectángulo"/>
          <p:cNvSpPr/>
          <p:nvPr/>
        </p:nvSpPr>
        <p:spPr>
          <a:xfrm>
            <a:off x="2735114" y="3179379"/>
            <a:ext cx="38320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DIMENSIÓN GOBERNANZA Y ALIANZAS</a:t>
            </a:r>
            <a:endParaRPr lang="es-VE" b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58" name="29 Imagen" descr="Barra del encuentr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520" y="548680"/>
            <a:ext cx="144016" cy="6004710"/>
          </a:xfrm>
          <a:prstGeom prst="rect">
            <a:avLst/>
          </a:prstGeom>
        </p:spPr>
      </p:pic>
      <p:sp>
        <p:nvSpPr>
          <p:cNvPr id="59" name="Text Box 8"/>
          <p:cNvSpPr txBox="1">
            <a:spLocks noChangeArrowheads="1"/>
          </p:cNvSpPr>
          <p:nvPr/>
        </p:nvSpPr>
        <p:spPr bwMode="auto">
          <a:xfrm>
            <a:off x="827584" y="4328391"/>
            <a:ext cx="7150353" cy="201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1.</a:t>
            </a:r>
            <a:r>
              <a:rPr kumimoji="0" lang="es-VE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Competitividad y Estrategias en las Organizaciones.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2. Sustentabilidad  Organizacional  y Estudios del Desarrollo.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3. Estado, Democracia, Gobierno, Instituciones y Política Públicas.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4. Educación, Instituciones y Sociedad.	</a:t>
            </a:r>
          </a:p>
          <a:p>
            <a:pPr marL="182563" marR="0" lvl="2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4.1. La Educación Inicial</a:t>
            </a:r>
            <a:r>
              <a:rPr kumimoji="0" lang="es-VE" sz="105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en Organizaciones Públicas y </a:t>
            </a:r>
          </a:p>
          <a:p>
            <a:pPr marL="455613" marR="0" lvl="2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Privadas de Latinoamérica y el Caribe.</a:t>
            </a:r>
          </a:p>
          <a:p>
            <a:pPr marL="182563" marR="0" lvl="2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4.2. Gestión y gerencia en Centros de Investigación en </a:t>
            </a:r>
          </a:p>
          <a:p>
            <a:pPr marL="455613" marR="0" lvl="2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América Latina y el Caribe.</a:t>
            </a:r>
          </a:p>
          <a:p>
            <a:pPr marL="182563" marR="0" lvl="2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4.3. Gestión en organismos de ciencia, tecnología e innovación. </a:t>
            </a:r>
          </a:p>
          <a:p>
            <a:pPr marL="87313" marR="0" lvl="1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5. Gestión organizacional y estudios fiscales, financieros y contables</a:t>
            </a:r>
            <a:endParaRPr kumimoji="0" lang="es-V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0" name="21 Imagen" descr="LOGO_IUCMC_Color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40283" y="6309321"/>
            <a:ext cx="539472" cy="522058"/>
          </a:xfrm>
          <a:prstGeom prst="rect">
            <a:avLst/>
          </a:prstGeom>
        </p:spPr>
      </p:pic>
      <p:grpSp>
        <p:nvGrpSpPr>
          <p:cNvPr id="61" name="13 Grupo"/>
          <p:cNvGrpSpPr/>
          <p:nvPr/>
        </p:nvGrpSpPr>
        <p:grpSpPr>
          <a:xfrm>
            <a:off x="5957568" y="6548286"/>
            <a:ext cx="3024336" cy="257776"/>
            <a:chOff x="5004048" y="6512711"/>
            <a:chExt cx="3072594" cy="213000"/>
          </a:xfrm>
        </p:grpSpPr>
        <p:pic>
          <p:nvPicPr>
            <p:cNvPr id="62" name="61 Imagen" descr="Encuentros.png"/>
            <p:cNvPicPr>
              <a:picLocks noChangeAspect="1"/>
            </p:cNvPicPr>
            <p:nvPr/>
          </p:nvPicPr>
          <p:blipFill>
            <a:blip r:embed="rId4" cstate="print"/>
            <a:srcRect t="34491"/>
            <a:stretch>
              <a:fillRect/>
            </a:stretch>
          </p:blipFill>
          <p:spPr>
            <a:xfrm>
              <a:off x="5004048" y="6525344"/>
              <a:ext cx="2186096" cy="190111"/>
            </a:xfrm>
            <a:prstGeom prst="rect">
              <a:avLst/>
            </a:prstGeom>
          </p:spPr>
        </p:pic>
        <p:pic>
          <p:nvPicPr>
            <p:cNvPr id="63" name="62 Imagen" descr="REOALCeI 1.png"/>
            <p:cNvPicPr/>
            <p:nvPr/>
          </p:nvPicPr>
          <p:blipFill>
            <a:blip r:embed="rId5" cstate="print"/>
            <a:srcRect l="9470" t="18025" r="9182" b="36042"/>
            <a:stretch>
              <a:fillRect/>
            </a:stretch>
          </p:blipFill>
          <p:spPr>
            <a:xfrm>
              <a:off x="7056655" y="6512711"/>
              <a:ext cx="1019987" cy="213000"/>
            </a:xfrm>
            <a:prstGeom prst="rect">
              <a:avLst/>
            </a:prstGeom>
          </p:spPr>
        </p:pic>
      </p:grpSp>
      <p:sp>
        <p:nvSpPr>
          <p:cNvPr id="64" name="63 Rectángulo"/>
          <p:cNvSpPr/>
          <p:nvPr/>
        </p:nvSpPr>
        <p:spPr>
          <a:xfrm>
            <a:off x="827585" y="3933055"/>
            <a:ext cx="7597632" cy="2376265"/>
          </a:xfrm>
          <a:prstGeom prst="rect">
            <a:avLst/>
          </a:prstGeom>
          <a:noFill/>
          <a:ln w="127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65" name="64 Rectángulo"/>
          <p:cNvSpPr/>
          <p:nvPr/>
        </p:nvSpPr>
        <p:spPr>
          <a:xfrm>
            <a:off x="840757" y="1906745"/>
            <a:ext cx="7584843" cy="1964688"/>
          </a:xfrm>
          <a:prstGeom prst="rect">
            <a:avLst/>
          </a:prstGeom>
          <a:noFill/>
          <a:ln w="127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dirty="0" smtClean="0"/>
              <a:t> </a:t>
            </a:r>
            <a:endParaRPr lang="es-VE" dirty="0"/>
          </a:p>
        </p:txBody>
      </p:sp>
      <p:sp>
        <p:nvSpPr>
          <p:cNvPr id="66" name="Text Box 4"/>
          <p:cNvSpPr txBox="1">
            <a:spLocks noChangeArrowheads="1"/>
          </p:cNvSpPr>
          <p:nvPr/>
        </p:nvSpPr>
        <p:spPr bwMode="auto">
          <a:xfrm>
            <a:off x="1483825" y="2870352"/>
            <a:ext cx="63367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600" b="1" i="0" u="sng" strike="noStrike" cap="none" normalizeH="0" baseline="0" dirty="0" smtClean="0">
                <a:ln>
                  <a:noFill/>
                </a:ln>
                <a:solidFill>
                  <a:srgbClr val="215868"/>
                </a:solidFill>
                <a:effectLst/>
                <a:latin typeface="Arial Narrow" pitchFamily="34" charset="0"/>
                <a:cs typeface="Arial" pitchFamily="34" charset="0"/>
              </a:rPr>
              <a:t>Objetivos del Desarrollo Sostenible (ODS) Áreas:</a:t>
            </a:r>
            <a:endParaRPr kumimoji="0" lang="es-V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 Box 6"/>
          <p:cNvSpPr txBox="1">
            <a:spLocks noChangeArrowheads="1"/>
          </p:cNvSpPr>
          <p:nvPr/>
        </p:nvSpPr>
        <p:spPr bwMode="auto">
          <a:xfrm>
            <a:off x="3447559" y="3951206"/>
            <a:ext cx="24213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600" b="1" i="0" u="sng" strike="noStrike" cap="none" normalizeH="0" baseline="0" dirty="0" smtClean="0">
                <a:ln>
                  <a:noFill/>
                </a:ln>
                <a:solidFill>
                  <a:srgbClr val="215868"/>
                </a:solidFill>
                <a:effectLst/>
                <a:latin typeface="Arial Narrow" pitchFamily="34" charset="0"/>
                <a:cs typeface="Arial" pitchFamily="34" charset="0"/>
              </a:rPr>
              <a:t>Áreas Temáticas REOALCEI</a:t>
            </a:r>
            <a:endParaRPr kumimoji="0" lang="es-V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2 Rectángulo"/>
          <p:cNvSpPr/>
          <p:nvPr/>
        </p:nvSpPr>
        <p:spPr>
          <a:xfrm>
            <a:off x="3379588" y="134634"/>
            <a:ext cx="2485745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600" b="1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</a:rPr>
              <a:t>III Encuentro Internacional </a:t>
            </a:r>
          </a:p>
        </p:txBody>
      </p:sp>
      <p:sp>
        <p:nvSpPr>
          <p:cNvPr id="69" name="68 Rectángulo"/>
          <p:cNvSpPr/>
          <p:nvPr/>
        </p:nvSpPr>
        <p:spPr>
          <a:xfrm>
            <a:off x="1938768" y="350658"/>
            <a:ext cx="5157192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600" b="1" cap="all" dirty="0" smtClean="0">
                <a:ln w="9000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de Investigadores y Estudiantes </a:t>
            </a:r>
            <a:endParaRPr lang="es-ES" sz="1600" b="1" cap="all" dirty="0">
              <a:ln w="9000" cmpd="sng">
                <a:noFill/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</a:endParaRPr>
          </a:p>
        </p:txBody>
      </p:sp>
      <p:pic>
        <p:nvPicPr>
          <p:cNvPr id="70" name="45 Imagen" descr="LOGO INSTITUTO SIN FONDO.pn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548332" y="80628"/>
            <a:ext cx="809504" cy="692784"/>
          </a:xfrm>
          <a:prstGeom prst="rect">
            <a:avLst/>
          </a:prstGeom>
        </p:spPr>
      </p:pic>
      <p:pic>
        <p:nvPicPr>
          <p:cNvPr id="71" name="41 Imagen" descr="Logo definitivo Reoalcei png.png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31573" y="188640"/>
            <a:ext cx="672075" cy="628982"/>
          </a:xfrm>
          <a:prstGeom prst="rect">
            <a:avLst/>
          </a:prstGeom>
        </p:spPr>
      </p:pic>
      <p:pic>
        <p:nvPicPr>
          <p:cNvPr id="72" name="71 Imagen" descr="REOALCeI 1.png"/>
          <p:cNvPicPr/>
          <p:nvPr/>
        </p:nvPicPr>
        <p:blipFill>
          <a:blip r:embed="rId5" cstate="print"/>
          <a:srcRect l="9470" t="18025" r="9182" b="36042"/>
          <a:stretch>
            <a:fillRect/>
          </a:stretch>
        </p:blipFill>
        <p:spPr>
          <a:xfrm>
            <a:off x="3738969" y="647841"/>
            <a:ext cx="1560369" cy="296883"/>
          </a:xfrm>
          <a:prstGeom prst="rect">
            <a:avLst/>
          </a:prstGeom>
        </p:spPr>
      </p:pic>
      <p:pic>
        <p:nvPicPr>
          <p:cNvPr id="74" name="21 Imagen" descr="LOGO_IUCMC_Color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39856" y="792000"/>
            <a:ext cx="539472" cy="522058"/>
          </a:xfrm>
          <a:prstGeom prst="rect">
            <a:avLst/>
          </a:prstGeom>
        </p:spPr>
      </p:pic>
      <p:sp>
        <p:nvSpPr>
          <p:cNvPr id="75" name="74 CuadroTexto"/>
          <p:cNvSpPr txBox="1"/>
          <p:nvPr/>
        </p:nvSpPr>
        <p:spPr>
          <a:xfrm>
            <a:off x="1259633" y="1556792"/>
            <a:ext cx="6849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Martes 03                                                                                                          Miércoles 04</a:t>
            </a:r>
            <a:endParaRPr lang="es-VE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2662308" y="858566"/>
            <a:ext cx="367119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200" b="1" i="0" u="sng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Programaci</a:t>
            </a:r>
            <a:r>
              <a:rPr kumimoji="0" lang="es-VE" sz="1200" b="1" i="0" u="sng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ó</a:t>
            </a:r>
            <a:r>
              <a:rPr kumimoji="0" lang="es-VE" sz="1200" b="1" i="0" u="sng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n Preliminar de Ponencias </a:t>
            </a:r>
            <a:endParaRPr kumimoji="0" lang="es-V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VE" sz="1400" b="1" u="sng" dirty="0" smtClean="0">
                <a:solidFill>
                  <a:srgbClr val="215868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Institución Universitaria Colegio Mayor del Cauca</a:t>
            </a:r>
            <a:endParaRPr kumimoji="0" lang="es-V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Rectángulo"/>
          <p:cNvSpPr/>
          <p:nvPr/>
        </p:nvSpPr>
        <p:spPr>
          <a:xfrm>
            <a:off x="3281583" y="134634"/>
            <a:ext cx="276364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</a:rPr>
              <a:t>III Encuentro Internacional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979712" y="350658"/>
            <a:ext cx="515719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cap="all" dirty="0" smtClean="0">
                <a:ln w="9000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de Investigadores y Estudiantes </a:t>
            </a:r>
            <a:endParaRPr lang="es-ES" b="1" cap="all" dirty="0">
              <a:ln w="9000" cmpd="sng">
                <a:noFill/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</a:endParaRPr>
          </a:p>
        </p:txBody>
      </p:sp>
      <p:pic>
        <p:nvPicPr>
          <p:cNvPr id="5" name="41 Imagen" descr="Logo definitivo Reoalcei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624" y="188640"/>
            <a:ext cx="576064" cy="584772"/>
          </a:xfrm>
          <a:prstGeom prst="rect">
            <a:avLst/>
          </a:prstGeom>
        </p:spPr>
      </p:pic>
      <p:pic>
        <p:nvPicPr>
          <p:cNvPr id="6" name="5 Imagen" descr="REOALCeI 1.png"/>
          <p:cNvPicPr/>
          <p:nvPr/>
        </p:nvPicPr>
        <p:blipFill>
          <a:blip r:embed="rId3" cstate="print"/>
          <a:srcRect l="9470" t="18025" r="9182" b="36042"/>
          <a:stretch>
            <a:fillRect/>
          </a:stretch>
        </p:blipFill>
        <p:spPr>
          <a:xfrm>
            <a:off x="3802528" y="655094"/>
            <a:ext cx="1560369" cy="370616"/>
          </a:xfrm>
          <a:prstGeom prst="rect">
            <a:avLst/>
          </a:prstGeom>
        </p:spPr>
      </p:pic>
      <p:grpSp>
        <p:nvGrpSpPr>
          <p:cNvPr id="32" name="13 Grupo"/>
          <p:cNvGrpSpPr/>
          <p:nvPr/>
        </p:nvGrpSpPr>
        <p:grpSpPr>
          <a:xfrm>
            <a:off x="5867582" y="6525344"/>
            <a:ext cx="3024336" cy="257776"/>
            <a:chOff x="5004048" y="6512711"/>
            <a:chExt cx="3072594" cy="213000"/>
          </a:xfrm>
        </p:grpSpPr>
        <p:pic>
          <p:nvPicPr>
            <p:cNvPr id="33" name="32 Imagen" descr="Encuentros.png"/>
            <p:cNvPicPr>
              <a:picLocks noChangeAspect="1"/>
            </p:cNvPicPr>
            <p:nvPr/>
          </p:nvPicPr>
          <p:blipFill>
            <a:blip r:embed="rId4" cstate="print"/>
            <a:srcRect t="34491"/>
            <a:stretch>
              <a:fillRect/>
            </a:stretch>
          </p:blipFill>
          <p:spPr>
            <a:xfrm>
              <a:off x="5004048" y="6525344"/>
              <a:ext cx="2186096" cy="190111"/>
            </a:xfrm>
            <a:prstGeom prst="rect">
              <a:avLst/>
            </a:prstGeom>
          </p:spPr>
        </p:pic>
        <p:pic>
          <p:nvPicPr>
            <p:cNvPr id="34" name="33 Imagen" descr="REOALCeI 1.png"/>
            <p:cNvPicPr/>
            <p:nvPr/>
          </p:nvPicPr>
          <p:blipFill>
            <a:blip r:embed="rId3" cstate="print"/>
            <a:srcRect l="9470" t="18025" r="9182" b="36042"/>
            <a:stretch>
              <a:fillRect/>
            </a:stretch>
          </p:blipFill>
          <p:spPr>
            <a:xfrm>
              <a:off x="7056655" y="6512711"/>
              <a:ext cx="1019987" cy="213000"/>
            </a:xfrm>
            <a:prstGeom prst="rect">
              <a:avLst/>
            </a:prstGeom>
          </p:spPr>
        </p:pic>
      </p:grpSp>
      <p:pic>
        <p:nvPicPr>
          <p:cNvPr id="36" name="21 Imagen" descr="LOGO_IUCMC_Color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452320" y="188640"/>
            <a:ext cx="576064" cy="585554"/>
          </a:xfrm>
          <a:prstGeom prst="rect">
            <a:avLst/>
          </a:prstGeom>
        </p:spPr>
      </p:pic>
      <p:graphicFrame>
        <p:nvGraphicFramePr>
          <p:cNvPr id="139" name="13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444079"/>
              </p:ext>
            </p:extLst>
          </p:nvPr>
        </p:nvGraphicFramePr>
        <p:xfrm>
          <a:off x="285008" y="1412966"/>
          <a:ext cx="8607472" cy="3429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74117"/>
                <a:gridCol w="569343"/>
                <a:gridCol w="6699916"/>
                <a:gridCol w="864096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N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PONENCIA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Hora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</a:tr>
            </a:tbl>
          </a:graphicData>
        </a:graphic>
      </p:graphicFrame>
      <p:sp>
        <p:nvSpPr>
          <p:cNvPr id="143" name="142 CuadroTexto"/>
          <p:cNvSpPr txBox="1"/>
          <p:nvPr/>
        </p:nvSpPr>
        <p:spPr>
          <a:xfrm>
            <a:off x="235627" y="6516792"/>
            <a:ext cx="30139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050" b="1" dirty="0" smtClean="0"/>
              <a:t>N: Número de orden  –  P: Ponencia   </a:t>
            </a:r>
            <a:endParaRPr lang="es-VE" sz="1050" b="1" dirty="0"/>
          </a:p>
        </p:txBody>
      </p:sp>
      <p:sp>
        <p:nvSpPr>
          <p:cNvPr id="144" name="143 CuadroTexto"/>
          <p:cNvSpPr txBox="1"/>
          <p:nvPr/>
        </p:nvSpPr>
        <p:spPr>
          <a:xfrm>
            <a:off x="3628737" y="110674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Salón 502</a:t>
            </a:r>
            <a:endParaRPr lang="es-V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452842"/>
              </p:ext>
            </p:extLst>
          </p:nvPr>
        </p:nvGraphicFramePr>
        <p:xfrm>
          <a:off x="301995" y="1726662"/>
          <a:ext cx="8570796" cy="4733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328"/>
                <a:gridCol w="576064"/>
                <a:gridCol w="6696744"/>
                <a:gridCol w="842660"/>
              </a:tblGrid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es-VE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30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La figura del funcionario responsable de la obligación tributaria por ilícitos y sanciones en el marco del código orgánico tributario venezolano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8:00 am 8:20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120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latin typeface="Arial Narrow" pitchFamily="34" charset="0"/>
                        </a:rPr>
                        <a:t>Homologación de políticas contables para la consolidación de estados financieros del sector público. Caso: Municipio de Medellín y sus entes descentralizados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8:25 am     8:45</a:t>
                      </a:r>
                      <a:r>
                        <a:rPr lang="es-MX" sz="11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am</a:t>
                      </a:r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   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141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latin typeface="Arial Narrow" pitchFamily="34" charset="0"/>
                        </a:rPr>
                        <a:t>Desarrollo humano y pedagogía crítica. Un análisis sobre la ciudadanía crítica y activa en las organizaciones comunitarias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8:50 am   </a:t>
                      </a:r>
                      <a:r>
                        <a:rPr lang="es-MX" sz="11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9:05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127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latin typeface="Arial Narrow" pitchFamily="34" charset="0"/>
                        </a:rPr>
                        <a:t>Valores en servidores públicos municipales. Una estrategia para el bienestar social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9:10 am     9:30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latin typeface="Arial Narrow" pitchFamily="34" charset="0"/>
                        </a:rPr>
                        <a:t>Caracterización de Residuos Sólidos Orgánicos para estimar su potencial de </a:t>
                      </a:r>
                      <a:r>
                        <a:rPr lang="es-VE" sz="1400" dirty="0" err="1" smtClean="0">
                          <a:latin typeface="Arial Narrow" pitchFamily="34" charset="0"/>
                        </a:rPr>
                        <a:t>Biogas</a:t>
                      </a:r>
                      <a:r>
                        <a:rPr lang="es-VE" sz="1400" dirty="0" smtClean="0">
                          <a:latin typeface="Arial Narrow" pitchFamily="34" charset="0"/>
                        </a:rPr>
                        <a:t>: un caso de Estudio en </a:t>
                      </a:r>
                      <a:r>
                        <a:rPr lang="es-VE" sz="1400" dirty="0" err="1" smtClean="0">
                          <a:latin typeface="Arial Narrow" pitchFamily="34" charset="0"/>
                        </a:rPr>
                        <a:t>Cetys</a:t>
                      </a:r>
                      <a:r>
                        <a:rPr lang="es-VE" sz="1400" dirty="0" smtClean="0">
                          <a:latin typeface="Arial Narrow" pitchFamily="34" charset="0"/>
                        </a:rPr>
                        <a:t> Universidad, Campus Mexicali, B.C.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9:35 am</a:t>
                      </a:r>
                      <a:r>
                        <a:rPr lang="es-MX" sz="11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  9:55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V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V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10:00 am     10:20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300" dirty="0" smtClean="0"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10:25 am      10:45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300" b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400" dirty="0" smtClean="0"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10:50 am     11:05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400" dirty="0" smtClean="0"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11:10 am     11:30 am     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300" dirty="0" smtClean="0"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11:35 am      11:55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8" name="Rectangle 1"/>
          <p:cNvSpPr>
            <a:spLocks noChangeArrowheads="1"/>
          </p:cNvSpPr>
          <p:nvPr/>
        </p:nvSpPr>
        <p:spPr bwMode="auto">
          <a:xfrm>
            <a:off x="348542" y="1101460"/>
            <a:ext cx="337275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Martes 03 diciembre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de 2019</a:t>
            </a:r>
            <a:endParaRPr kumimoji="0" lang="es-VE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5724129" y="1095558"/>
            <a:ext cx="30396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Horario: 8:00 am – 12:00 pm</a:t>
            </a:r>
            <a:endParaRPr kumimoji="0" lang="es-VE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37 Rectángulo"/>
          <p:cNvSpPr/>
          <p:nvPr/>
        </p:nvSpPr>
        <p:spPr>
          <a:xfrm>
            <a:off x="-4429000" y="1629570"/>
            <a:ext cx="412361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VE" sz="11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63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772992" y="1917924"/>
            <a:ext cx="7584843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100" b="1" i="0" u="none" strike="noStrike" cap="none" normalizeH="0" baseline="0" dirty="0" smtClean="0">
                <a:ln>
                  <a:noFill/>
                </a:ln>
                <a:solidFill>
                  <a:srgbClr val="215868"/>
                </a:solidFill>
                <a:effectLst/>
                <a:latin typeface="Arial Narrow" pitchFamily="34" charset="0"/>
                <a:cs typeface="Arial" pitchFamily="34" charset="0"/>
              </a:rPr>
              <a:t>Objetivo</a:t>
            </a:r>
          </a:p>
          <a:p>
            <a:pPr marL="87313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100" b="1" i="0" u="none" strike="noStrike" cap="none" normalizeH="0" baseline="0" dirty="0" smtClean="0">
                <a:ln>
                  <a:noFill/>
                </a:ln>
                <a:solidFill>
                  <a:srgbClr val="215868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tabLst/>
            </a:pPr>
            <a:r>
              <a:rPr kumimoji="0" lang="es-V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Reunir profesionales, profesores, investigadores y estudiantes de posgrado a nivel nacional e  internacional para discutir sus estudios, 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tabLst/>
            </a:pPr>
            <a:r>
              <a:rPr kumimoji="0" lang="es-V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investigaciones, aplicaciones y contribuciones, que reflejen innovación y carácter académico – científico; obtenidos durante el desarrollo y/o  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tabLst/>
            </a:pPr>
            <a:r>
              <a:rPr kumimoji="0" lang="es-V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conclusiones de proyectos de  investigación, tesis de maestrías y doctorados</a:t>
            </a:r>
            <a:r>
              <a:rPr kumimoji="0" lang="es-VE" sz="1100" b="0" i="0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Arial Narrow" pitchFamily="34" charset="0"/>
                <a:cs typeface="Arial" pitchFamily="34" charset="0"/>
              </a:rPr>
              <a:t>.</a:t>
            </a:r>
            <a:endParaRPr kumimoji="0" lang="es-V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3924490" y="3208906"/>
            <a:ext cx="14157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SEMILLEROS</a:t>
            </a:r>
            <a:endParaRPr lang="es-VE" b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35" name="29 Imagen" descr="Barra del encuentr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520" y="548680"/>
            <a:ext cx="144016" cy="6004710"/>
          </a:xfrm>
          <a:prstGeom prst="rect">
            <a:avLst/>
          </a:prstGeom>
        </p:spPr>
      </p:pic>
      <p:sp>
        <p:nvSpPr>
          <p:cNvPr id="36" name="Text Box 8"/>
          <p:cNvSpPr txBox="1">
            <a:spLocks noChangeArrowheads="1"/>
          </p:cNvSpPr>
          <p:nvPr/>
        </p:nvSpPr>
        <p:spPr bwMode="auto">
          <a:xfrm>
            <a:off x="827584" y="4328391"/>
            <a:ext cx="7150353" cy="201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1.</a:t>
            </a:r>
            <a:r>
              <a:rPr kumimoji="0" lang="es-VE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Competitividad y Estrategias en las Organizaciones.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2. Sustentabilidad  Organizacional  y Estudios del Desarrollo.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3. Estado, Democracia, Gobierno, Instituciones y Política Públicas.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4. Educación, Instituciones y Sociedad.	</a:t>
            </a:r>
          </a:p>
          <a:p>
            <a:pPr marL="182563" marR="0" lvl="2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4.1. La Educación Inicial</a:t>
            </a:r>
            <a:r>
              <a:rPr kumimoji="0" lang="es-VE" sz="105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en Organizaciones Públicas y </a:t>
            </a:r>
          </a:p>
          <a:p>
            <a:pPr marL="455613" marR="0" lvl="2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Privadas de Latinoamérica y el Caribe.</a:t>
            </a:r>
          </a:p>
          <a:p>
            <a:pPr marL="182563" marR="0" lvl="2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4.2. Gestión y gerencia en Centros de Investigación en </a:t>
            </a:r>
          </a:p>
          <a:p>
            <a:pPr marL="455613" marR="0" lvl="2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América Latina y el Caribe.</a:t>
            </a:r>
          </a:p>
          <a:p>
            <a:pPr marL="182563" marR="0" lvl="2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4.3. Gestión en organismos de ciencia, tecnología e innovación. </a:t>
            </a:r>
          </a:p>
          <a:p>
            <a:pPr marL="87313" marR="0" lvl="1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5. Gestión organizacional y estudios fiscales, financieros y contables</a:t>
            </a:r>
            <a:endParaRPr kumimoji="0" lang="es-V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7" name="21 Imagen" descr="LOGO_IUCMC_Color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40283" y="6309321"/>
            <a:ext cx="539472" cy="522058"/>
          </a:xfrm>
          <a:prstGeom prst="rect">
            <a:avLst/>
          </a:prstGeom>
        </p:spPr>
      </p:pic>
      <p:grpSp>
        <p:nvGrpSpPr>
          <p:cNvPr id="38" name="13 Grupo"/>
          <p:cNvGrpSpPr/>
          <p:nvPr/>
        </p:nvGrpSpPr>
        <p:grpSpPr>
          <a:xfrm>
            <a:off x="5957568" y="6548286"/>
            <a:ext cx="3024336" cy="257776"/>
            <a:chOff x="5004048" y="6512711"/>
            <a:chExt cx="3072594" cy="213000"/>
          </a:xfrm>
        </p:grpSpPr>
        <p:pic>
          <p:nvPicPr>
            <p:cNvPr id="39" name="38 Imagen" descr="Encuentros.png"/>
            <p:cNvPicPr>
              <a:picLocks noChangeAspect="1"/>
            </p:cNvPicPr>
            <p:nvPr/>
          </p:nvPicPr>
          <p:blipFill>
            <a:blip r:embed="rId4" cstate="print"/>
            <a:srcRect t="34491"/>
            <a:stretch>
              <a:fillRect/>
            </a:stretch>
          </p:blipFill>
          <p:spPr>
            <a:xfrm>
              <a:off x="5004048" y="6525344"/>
              <a:ext cx="2186096" cy="190111"/>
            </a:xfrm>
            <a:prstGeom prst="rect">
              <a:avLst/>
            </a:prstGeom>
          </p:spPr>
        </p:pic>
        <p:pic>
          <p:nvPicPr>
            <p:cNvPr id="40" name="39 Imagen" descr="REOALCeI 1.png"/>
            <p:cNvPicPr/>
            <p:nvPr/>
          </p:nvPicPr>
          <p:blipFill>
            <a:blip r:embed="rId5" cstate="print"/>
            <a:srcRect l="9470" t="18025" r="9182" b="36042"/>
            <a:stretch>
              <a:fillRect/>
            </a:stretch>
          </p:blipFill>
          <p:spPr>
            <a:xfrm>
              <a:off x="7056655" y="6512711"/>
              <a:ext cx="1019987" cy="213000"/>
            </a:xfrm>
            <a:prstGeom prst="rect">
              <a:avLst/>
            </a:prstGeom>
          </p:spPr>
        </p:pic>
      </p:grpSp>
      <p:sp>
        <p:nvSpPr>
          <p:cNvPr id="41" name="40 Rectángulo"/>
          <p:cNvSpPr/>
          <p:nvPr/>
        </p:nvSpPr>
        <p:spPr>
          <a:xfrm>
            <a:off x="827585" y="3933055"/>
            <a:ext cx="7597632" cy="2376265"/>
          </a:xfrm>
          <a:prstGeom prst="rect">
            <a:avLst/>
          </a:prstGeom>
          <a:noFill/>
          <a:ln w="127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42" name="41 Rectángulo"/>
          <p:cNvSpPr/>
          <p:nvPr/>
        </p:nvSpPr>
        <p:spPr>
          <a:xfrm>
            <a:off x="840757" y="1906745"/>
            <a:ext cx="7584843" cy="1964688"/>
          </a:xfrm>
          <a:prstGeom prst="rect">
            <a:avLst/>
          </a:prstGeom>
          <a:noFill/>
          <a:ln w="127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dirty="0" smtClean="0"/>
              <a:t> </a:t>
            </a:r>
            <a:endParaRPr lang="es-VE" dirty="0"/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1483825" y="2870352"/>
            <a:ext cx="63367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600" b="1" i="0" u="sng" strike="noStrike" cap="none" normalizeH="0" baseline="0" dirty="0" smtClean="0">
                <a:ln>
                  <a:noFill/>
                </a:ln>
                <a:solidFill>
                  <a:srgbClr val="215868"/>
                </a:solidFill>
                <a:effectLst/>
                <a:latin typeface="Arial Narrow" pitchFamily="34" charset="0"/>
                <a:cs typeface="Arial" pitchFamily="34" charset="0"/>
              </a:rPr>
              <a:t>Objetivos del Desarrollo Sostenible (ODS) Áreas:</a:t>
            </a:r>
            <a:endParaRPr kumimoji="0" lang="es-V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 Box 6"/>
          <p:cNvSpPr txBox="1">
            <a:spLocks noChangeArrowheads="1"/>
          </p:cNvSpPr>
          <p:nvPr/>
        </p:nvSpPr>
        <p:spPr bwMode="auto">
          <a:xfrm>
            <a:off x="3447559" y="3951206"/>
            <a:ext cx="24213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600" b="1" i="0" u="sng" strike="noStrike" cap="none" normalizeH="0" baseline="0" dirty="0" smtClean="0">
                <a:ln>
                  <a:noFill/>
                </a:ln>
                <a:solidFill>
                  <a:srgbClr val="215868"/>
                </a:solidFill>
                <a:effectLst/>
                <a:latin typeface="Arial Narrow" pitchFamily="34" charset="0"/>
                <a:cs typeface="Arial" pitchFamily="34" charset="0"/>
              </a:rPr>
              <a:t>Áreas Temáticas REOALCEI</a:t>
            </a:r>
            <a:endParaRPr kumimoji="0" lang="es-V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2 Rectángulo"/>
          <p:cNvSpPr/>
          <p:nvPr/>
        </p:nvSpPr>
        <p:spPr>
          <a:xfrm>
            <a:off x="3379588" y="134634"/>
            <a:ext cx="2485745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600" b="1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</a:rPr>
              <a:t>III Encuentro Internacional </a:t>
            </a:r>
          </a:p>
        </p:txBody>
      </p:sp>
      <p:sp>
        <p:nvSpPr>
          <p:cNvPr id="46" name="45 Rectángulo"/>
          <p:cNvSpPr/>
          <p:nvPr/>
        </p:nvSpPr>
        <p:spPr>
          <a:xfrm>
            <a:off x="1938768" y="350658"/>
            <a:ext cx="5157192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600" b="1" cap="all" dirty="0" smtClean="0">
                <a:ln w="9000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de Investigadores y Estudiantes </a:t>
            </a:r>
            <a:endParaRPr lang="es-ES" sz="1600" b="1" cap="all" dirty="0">
              <a:ln w="9000" cmpd="sng">
                <a:noFill/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</a:endParaRPr>
          </a:p>
        </p:txBody>
      </p:sp>
      <p:pic>
        <p:nvPicPr>
          <p:cNvPr id="47" name="45 Imagen" descr="LOGO INSTITUTO SIN FONDO.pn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548332" y="80628"/>
            <a:ext cx="809504" cy="692784"/>
          </a:xfrm>
          <a:prstGeom prst="rect">
            <a:avLst/>
          </a:prstGeom>
        </p:spPr>
      </p:pic>
      <p:pic>
        <p:nvPicPr>
          <p:cNvPr id="48" name="41 Imagen" descr="Logo definitivo Reoalcei png.png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31573" y="188640"/>
            <a:ext cx="672075" cy="628982"/>
          </a:xfrm>
          <a:prstGeom prst="rect">
            <a:avLst/>
          </a:prstGeom>
        </p:spPr>
      </p:pic>
      <p:pic>
        <p:nvPicPr>
          <p:cNvPr id="49" name="48 Imagen" descr="REOALCeI 1.png"/>
          <p:cNvPicPr/>
          <p:nvPr/>
        </p:nvPicPr>
        <p:blipFill>
          <a:blip r:embed="rId5" cstate="print"/>
          <a:srcRect l="9470" t="18025" r="9182" b="36042"/>
          <a:stretch>
            <a:fillRect/>
          </a:stretch>
        </p:blipFill>
        <p:spPr>
          <a:xfrm>
            <a:off x="3738969" y="647841"/>
            <a:ext cx="1560369" cy="296883"/>
          </a:xfrm>
          <a:prstGeom prst="rect">
            <a:avLst/>
          </a:prstGeom>
        </p:spPr>
      </p:pic>
      <p:pic>
        <p:nvPicPr>
          <p:cNvPr id="51" name="21 Imagen" descr="LOGO_IUCMC_Color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39856" y="792000"/>
            <a:ext cx="539472" cy="522058"/>
          </a:xfrm>
          <a:prstGeom prst="rect">
            <a:avLst/>
          </a:prstGeom>
        </p:spPr>
      </p:pic>
      <p:sp>
        <p:nvSpPr>
          <p:cNvPr id="52" name="51 CuadroTexto"/>
          <p:cNvSpPr txBox="1"/>
          <p:nvPr/>
        </p:nvSpPr>
        <p:spPr>
          <a:xfrm>
            <a:off x="1259633" y="1556792"/>
            <a:ext cx="6849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Jueves 5                                                                                        Hora: 2.30 pm – 5:30 pm</a:t>
            </a:r>
            <a:endParaRPr lang="es-VE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3098890" y="3460309"/>
            <a:ext cx="3076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Redes Sociales - Portal</a:t>
            </a:r>
            <a:endParaRPr lang="es-VE" sz="1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2662308" y="858566"/>
            <a:ext cx="367119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200" b="1" i="0" u="sng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Programaci</a:t>
            </a:r>
            <a:r>
              <a:rPr kumimoji="0" lang="es-VE" sz="1200" b="1" i="0" u="sng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ó</a:t>
            </a:r>
            <a:r>
              <a:rPr kumimoji="0" lang="es-VE" sz="1200" b="1" i="0" u="sng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n Preliminar de Ponencias </a:t>
            </a:r>
            <a:endParaRPr kumimoji="0" lang="es-V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VE" sz="1400" b="1" u="sng" dirty="0" smtClean="0">
                <a:solidFill>
                  <a:srgbClr val="215868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Institución Universitaria Colegio Mayor del Cauca</a:t>
            </a:r>
            <a:endParaRPr kumimoji="0" lang="es-V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Rectángulo"/>
          <p:cNvSpPr/>
          <p:nvPr/>
        </p:nvSpPr>
        <p:spPr>
          <a:xfrm>
            <a:off x="3281583" y="134634"/>
            <a:ext cx="276364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</a:rPr>
              <a:t>III Encuentro Internacional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979712" y="350658"/>
            <a:ext cx="515719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cap="all" dirty="0" smtClean="0">
                <a:ln w="9000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de Investigadores y Estudiantes </a:t>
            </a:r>
            <a:endParaRPr lang="es-ES" b="1" cap="all" dirty="0">
              <a:ln w="9000" cmpd="sng">
                <a:noFill/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</a:endParaRPr>
          </a:p>
        </p:txBody>
      </p:sp>
      <p:pic>
        <p:nvPicPr>
          <p:cNvPr id="5" name="41 Imagen" descr="Logo definitivo Reoalcei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624" y="188640"/>
            <a:ext cx="576064" cy="584772"/>
          </a:xfrm>
          <a:prstGeom prst="rect">
            <a:avLst/>
          </a:prstGeom>
        </p:spPr>
      </p:pic>
      <p:pic>
        <p:nvPicPr>
          <p:cNvPr id="6" name="5 Imagen" descr="REOALCeI 1.png"/>
          <p:cNvPicPr/>
          <p:nvPr/>
        </p:nvPicPr>
        <p:blipFill>
          <a:blip r:embed="rId3" cstate="print"/>
          <a:srcRect l="9470" t="18025" r="9182" b="36042"/>
          <a:stretch>
            <a:fillRect/>
          </a:stretch>
        </p:blipFill>
        <p:spPr>
          <a:xfrm>
            <a:off x="3802528" y="655094"/>
            <a:ext cx="1560369" cy="370616"/>
          </a:xfrm>
          <a:prstGeom prst="rect">
            <a:avLst/>
          </a:prstGeom>
        </p:spPr>
      </p:pic>
      <p:grpSp>
        <p:nvGrpSpPr>
          <p:cNvPr id="32" name="13 Grupo"/>
          <p:cNvGrpSpPr/>
          <p:nvPr/>
        </p:nvGrpSpPr>
        <p:grpSpPr>
          <a:xfrm>
            <a:off x="5867582" y="6525344"/>
            <a:ext cx="3024336" cy="257776"/>
            <a:chOff x="5004048" y="6512711"/>
            <a:chExt cx="3072594" cy="213000"/>
          </a:xfrm>
        </p:grpSpPr>
        <p:pic>
          <p:nvPicPr>
            <p:cNvPr id="33" name="32 Imagen" descr="Encuentros.png"/>
            <p:cNvPicPr>
              <a:picLocks noChangeAspect="1"/>
            </p:cNvPicPr>
            <p:nvPr/>
          </p:nvPicPr>
          <p:blipFill>
            <a:blip r:embed="rId4" cstate="print"/>
            <a:srcRect t="34491"/>
            <a:stretch>
              <a:fillRect/>
            </a:stretch>
          </p:blipFill>
          <p:spPr>
            <a:xfrm>
              <a:off x="5004048" y="6525344"/>
              <a:ext cx="2186096" cy="190111"/>
            </a:xfrm>
            <a:prstGeom prst="rect">
              <a:avLst/>
            </a:prstGeom>
          </p:spPr>
        </p:pic>
        <p:pic>
          <p:nvPicPr>
            <p:cNvPr id="34" name="33 Imagen" descr="REOALCeI 1.png"/>
            <p:cNvPicPr/>
            <p:nvPr/>
          </p:nvPicPr>
          <p:blipFill>
            <a:blip r:embed="rId3" cstate="print"/>
            <a:srcRect l="9470" t="18025" r="9182" b="36042"/>
            <a:stretch>
              <a:fillRect/>
            </a:stretch>
          </p:blipFill>
          <p:spPr>
            <a:xfrm>
              <a:off x="7056655" y="6512711"/>
              <a:ext cx="1019987" cy="213000"/>
            </a:xfrm>
            <a:prstGeom prst="rect">
              <a:avLst/>
            </a:prstGeom>
          </p:spPr>
        </p:pic>
      </p:grpSp>
      <p:pic>
        <p:nvPicPr>
          <p:cNvPr id="36" name="21 Imagen" descr="LOGO_IUCMC_Color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452320" y="188640"/>
            <a:ext cx="576064" cy="585554"/>
          </a:xfrm>
          <a:prstGeom prst="rect">
            <a:avLst/>
          </a:prstGeom>
        </p:spPr>
      </p:pic>
      <p:graphicFrame>
        <p:nvGraphicFramePr>
          <p:cNvPr id="139" name="13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945605"/>
              </p:ext>
            </p:extLst>
          </p:nvPr>
        </p:nvGraphicFramePr>
        <p:xfrm>
          <a:off x="285008" y="1412966"/>
          <a:ext cx="8607472" cy="3429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74117"/>
                <a:gridCol w="569343"/>
                <a:gridCol w="6699916"/>
                <a:gridCol w="864096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N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PONENCIA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Hora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</a:tr>
            </a:tbl>
          </a:graphicData>
        </a:graphic>
      </p:graphicFrame>
      <p:sp>
        <p:nvSpPr>
          <p:cNvPr id="143" name="142 CuadroTexto"/>
          <p:cNvSpPr txBox="1"/>
          <p:nvPr/>
        </p:nvSpPr>
        <p:spPr>
          <a:xfrm>
            <a:off x="235627" y="6516792"/>
            <a:ext cx="30139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050" b="1" dirty="0" smtClean="0"/>
              <a:t>N: Número de orden  –  P: Ponencia   </a:t>
            </a:r>
            <a:endParaRPr lang="es-VE" sz="1050" b="1" dirty="0"/>
          </a:p>
        </p:txBody>
      </p:sp>
      <p:sp>
        <p:nvSpPr>
          <p:cNvPr id="144" name="143 CuadroTexto"/>
          <p:cNvSpPr txBox="1"/>
          <p:nvPr/>
        </p:nvSpPr>
        <p:spPr>
          <a:xfrm>
            <a:off x="3628737" y="110674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Salón 502</a:t>
            </a:r>
            <a:endParaRPr lang="es-V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451611"/>
              </p:ext>
            </p:extLst>
          </p:nvPr>
        </p:nvGraphicFramePr>
        <p:xfrm>
          <a:off x="301995" y="1726662"/>
          <a:ext cx="8570796" cy="4583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328"/>
                <a:gridCol w="576064"/>
                <a:gridCol w="6696744"/>
                <a:gridCol w="842660"/>
              </a:tblGrid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es-VE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69</a:t>
                      </a:r>
                      <a:endParaRPr lang="es-VE" sz="1400" b="1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Diseño y fabricación de un equipo de extrusión de filamento en polímero para impresión por FDM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2:00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2:20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b="1" dirty="0" smtClean="0">
                          <a:latin typeface="Arial Narrow" panose="020B0606020202030204" pitchFamily="34" charset="0"/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El derecho a la interrupción voluntaria del embarazo de las mujeres y niñas en Colombia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2:25 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2:45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43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Herramienta Diagnóstico Empresarial en Innovación, Tecnología e Impuestos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2:50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3:10</a:t>
                      </a:r>
                      <a:r>
                        <a:rPr lang="es-ES" sz="1100" b="1" spc="-3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44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Evaluación Técnico – Económica de Implementación de Sistema Energético Solar con Control de Direccionalidad y Sentido en Comunidades Colombianas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3:15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3:35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Generación de un modelo de gestión integral en salud desde la participación social y comunitaria con poblaciones vulnerables de alta ruralidad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3:40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4:00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Liderazgo Empresarial, visto desde una perspectiva de comunicación organizacional en almacenes de ropa y calzado en la ciudad de </a:t>
                      </a:r>
                      <a:r>
                        <a:rPr lang="es-VE" sz="1400" dirty="0" err="1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Sogamosa</a:t>
                      </a:r>
                      <a:endParaRPr lang="es-VE" sz="1400" dirty="0" smtClean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4:05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4:25</a:t>
                      </a:r>
                      <a:r>
                        <a:rPr lang="es-ES" sz="1100" b="1" spc="-25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solidFill>
                            <a:srgbClr val="000000"/>
                          </a:solidFill>
                          <a:latin typeface="Arial Narrow" panose="020B0606020202030204" pitchFamily="34" charset="0"/>
                        </a:rPr>
                        <a:t>Propuesta para la implementación de un sistema de información gerencial en el restauran Don Gerónimo</a:t>
                      </a:r>
                      <a:endParaRPr lang="es-VE" sz="1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4:30</a:t>
                      </a:r>
                      <a:r>
                        <a:rPr lang="es-ES" sz="1100" b="1" spc="-15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4:50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VE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Análisis </a:t>
                      </a:r>
                      <a:r>
                        <a:rPr lang="es-V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de Mercados para determinar la viabilidad del café de Boyacá en Capsulas Biodegradables en la ciudad de </a:t>
                      </a:r>
                      <a:r>
                        <a:rPr lang="es-V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Sogamosa</a:t>
                      </a:r>
                      <a:r>
                        <a:rPr lang="es-V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4:55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5:15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VE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Obtención del papel ecológico a partir de la cascara de banano (BANAPEL)</a:t>
                      </a:r>
                      <a:endParaRPr lang="es-VE" sz="1400" dirty="0" smtClean="0"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5:20</a:t>
                      </a:r>
                      <a:r>
                        <a:rPr lang="es-ES" sz="1100" b="1" spc="-2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5:40</a:t>
                      </a:r>
                      <a:r>
                        <a:rPr lang="es-ES" sz="1100" b="1" spc="-3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VE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Utransport</a:t>
                      </a:r>
                      <a:r>
                        <a:rPr lang="es-V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. Unidos por los estudiantes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5:45</a:t>
                      </a:r>
                      <a:r>
                        <a:rPr lang="es-ES" sz="1100" b="1" spc="-20" dirty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5740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6:05</a:t>
                      </a:r>
                      <a:r>
                        <a:rPr lang="es-ES" sz="1100" b="1" spc="-20" dirty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pm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8" name="Rectangle 1"/>
          <p:cNvSpPr>
            <a:spLocks noChangeArrowheads="1"/>
          </p:cNvSpPr>
          <p:nvPr/>
        </p:nvSpPr>
        <p:spPr bwMode="auto">
          <a:xfrm>
            <a:off x="348542" y="1101460"/>
            <a:ext cx="337275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Jueves 05 diciembre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de 2019</a:t>
            </a:r>
            <a:endParaRPr kumimoji="0" lang="es-VE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5724129" y="1095558"/>
            <a:ext cx="30396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Horario: 2:00 </a:t>
            </a:r>
            <a:r>
              <a:rPr lang="es-VE" sz="1400" b="1" u="sng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m – </a:t>
            </a:r>
            <a:r>
              <a:rPr lang="es-VE" sz="14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6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:00 pm</a:t>
            </a:r>
            <a:endParaRPr kumimoji="0" lang="es-VE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37 Rectángulo"/>
          <p:cNvSpPr/>
          <p:nvPr/>
        </p:nvSpPr>
        <p:spPr>
          <a:xfrm>
            <a:off x="-4429000" y="1629570"/>
            <a:ext cx="412361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VE" sz="11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55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827584" y="4328391"/>
            <a:ext cx="7150353" cy="201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1.</a:t>
            </a:r>
            <a:r>
              <a:rPr kumimoji="0" lang="es-VE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Competitividad y Estrategias en las Organizaciones.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2. Sustentabilidad  Organizacional  y Estudios del Desarrollo.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3. Estado, Democracia, Gobierno, Instituciones y Política Públicas.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4. Educación, Instituciones y Sociedad.	</a:t>
            </a:r>
          </a:p>
          <a:p>
            <a:pPr marL="182563" marR="0" lvl="2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4.1. La Educación Inicial</a:t>
            </a:r>
            <a:r>
              <a:rPr kumimoji="0" lang="es-VE" sz="105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en Organizaciones Públicas y </a:t>
            </a:r>
          </a:p>
          <a:p>
            <a:pPr marL="455613" marR="0" lvl="2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Privadas de Latinoamérica y el Caribe.</a:t>
            </a:r>
          </a:p>
          <a:p>
            <a:pPr marL="182563" marR="0" lvl="2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4.2. Gestión y gerencia en Centros de Investigación en </a:t>
            </a:r>
          </a:p>
          <a:p>
            <a:pPr marL="455613" marR="0" lvl="2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América Latina y el Caribe.</a:t>
            </a:r>
          </a:p>
          <a:p>
            <a:pPr marL="182563" marR="0" lvl="2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4.3. Gestión en organismos de ciencia, tecnología e innovación. </a:t>
            </a:r>
          </a:p>
          <a:p>
            <a:pPr marL="87313" marR="0" lvl="1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5. Gestión organizacional y estudios fiscales, financieros y contables</a:t>
            </a:r>
            <a:endParaRPr kumimoji="0" lang="es-V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21 Imagen" descr="LOGO_IUCMC_Color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40283" y="6309321"/>
            <a:ext cx="539472" cy="522058"/>
          </a:xfrm>
          <a:prstGeom prst="rect">
            <a:avLst/>
          </a:prstGeom>
        </p:spPr>
      </p:pic>
      <p:pic>
        <p:nvPicPr>
          <p:cNvPr id="8" name="29 Imagen" descr="Barra del encuentr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1520" y="548680"/>
            <a:ext cx="144016" cy="6004710"/>
          </a:xfrm>
          <a:prstGeom prst="rect">
            <a:avLst/>
          </a:prstGeom>
        </p:spPr>
      </p:pic>
      <p:grpSp>
        <p:nvGrpSpPr>
          <p:cNvPr id="9" name="13 Grupo"/>
          <p:cNvGrpSpPr/>
          <p:nvPr/>
        </p:nvGrpSpPr>
        <p:grpSpPr>
          <a:xfrm>
            <a:off x="5957568" y="6548286"/>
            <a:ext cx="3024336" cy="257776"/>
            <a:chOff x="5004048" y="6512711"/>
            <a:chExt cx="3072594" cy="213000"/>
          </a:xfrm>
        </p:grpSpPr>
        <p:pic>
          <p:nvPicPr>
            <p:cNvPr id="10" name="9 Imagen" descr="Encuentros.png"/>
            <p:cNvPicPr>
              <a:picLocks noChangeAspect="1"/>
            </p:cNvPicPr>
            <p:nvPr/>
          </p:nvPicPr>
          <p:blipFill>
            <a:blip r:embed="rId4" cstate="print"/>
            <a:srcRect t="34491"/>
            <a:stretch>
              <a:fillRect/>
            </a:stretch>
          </p:blipFill>
          <p:spPr>
            <a:xfrm>
              <a:off x="5004048" y="6525344"/>
              <a:ext cx="2186096" cy="190111"/>
            </a:xfrm>
            <a:prstGeom prst="rect">
              <a:avLst/>
            </a:prstGeom>
          </p:spPr>
        </p:pic>
        <p:pic>
          <p:nvPicPr>
            <p:cNvPr id="11" name="10 Imagen" descr="REOALCeI 1.png"/>
            <p:cNvPicPr/>
            <p:nvPr/>
          </p:nvPicPr>
          <p:blipFill>
            <a:blip r:embed="rId5" cstate="print"/>
            <a:srcRect l="9470" t="18025" r="9182" b="36042"/>
            <a:stretch>
              <a:fillRect/>
            </a:stretch>
          </p:blipFill>
          <p:spPr>
            <a:xfrm>
              <a:off x="7056655" y="6512711"/>
              <a:ext cx="1019987" cy="213000"/>
            </a:xfrm>
            <a:prstGeom prst="rect">
              <a:avLst/>
            </a:prstGeom>
          </p:spPr>
        </p:pic>
      </p:grpSp>
      <p:sp>
        <p:nvSpPr>
          <p:cNvPr id="15" name="14 Rectángulo"/>
          <p:cNvSpPr/>
          <p:nvPr/>
        </p:nvSpPr>
        <p:spPr>
          <a:xfrm>
            <a:off x="827585" y="3933055"/>
            <a:ext cx="7597632" cy="2376265"/>
          </a:xfrm>
          <a:prstGeom prst="rect">
            <a:avLst/>
          </a:prstGeom>
          <a:noFill/>
          <a:ln w="127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16" name="15 Rectángulo"/>
          <p:cNvSpPr/>
          <p:nvPr/>
        </p:nvSpPr>
        <p:spPr>
          <a:xfrm>
            <a:off x="840757" y="1906745"/>
            <a:ext cx="7584843" cy="1964688"/>
          </a:xfrm>
          <a:prstGeom prst="rect">
            <a:avLst/>
          </a:prstGeom>
          <a:noFill/>
          <a:ln w="127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dirty="0" smtClean="0"/>
              <a:t> </a:t>
            </a:r>
            <a:endParaRPr lang="es-VE" dirty="0"/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772992" y="1917924"/>
            <a:ext cx="7584843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100" b="1" i="0" u="none" strike="noStrike" cap="none" normalizeH="0" baseline="0" dirty="0" smtClean="0">
                <a:ln>
                  <a:noFill/>
                </a:ln>
                <a:solidFill>
                  <a:srgbClr val="215868"/>
                </a:solidFill>
                <a:effectLst/>
                <a:latin typeface="Arial Narrow" pitchFamily="34" charset="0"/>
                <a:cs typeface="Arial" pitchFamily="34" charset="0"/>
              </a:rPr>
              <a:t>Objetivo</a:t>
            </a:r>
          </a:p>
          <a:p>
            <a:pPr marL="87313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100" b="1" i="0" u="none" strike="noStrike" cap="none" normalizeH="0" baseline="0" dirty="0" smtClean="0">
                <a:ln>
                  <a:noFill/>
                </a:ln>
                <a:solidFill>
                  <a:srgbClr val="215868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tabLst/>
            </a:pPr>
            <a:r>
              <a:rPr kumimoji="0" lang="es-V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Reunir profesionales, profesores, investigadores y estudiantes de posgrado a nivel nacional e  internacional para discutir sus estudios, 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tabLst/>
            </a:pPr>
            <a:r>
              <a:rPr kumimoji="0" lang="es-V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investigaciones, aplicaciones y contribuciones, que reflejen innovación y carácter académico – científico; obtenidos durante el desarrollo y/o  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tabLst/>
            </a:pPr>
            <a:r>
              <a:rPr kumimoji="0" lang="es-V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conclusiones de proyectos de  investigación, tesis de maestrías y doctorados</a:t>
            </a:r>
            <a:r>
              <a:rPr kumimoji="0" lang="es-VE" sz="1100" b="0" i="0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Arial Narrow" pitchFamily="34" charset="0"/>
                <a:cs typeface="Arial" pitchFamily="34" charset="0"/>
              </a:rPr>
              <a:t>.</a:t>
            </a:r>
            <a:endParaRPr kumimoji="0" lang="es-V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483825" y="2870352"/>
            <a:ext cx="63367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600" b="1" i="0" u="sng" strike="noStrike" cap="none" normalizeH="0" baseline="0" dirty="0" smtClean="0">
                <a:ln>
                  <a:noFill/>
                </a:ln>
                <a:solidFill>
                  <a:srgbClr val="215868"/>
                </a:solidFill>
                <a:effectLst/>
                <a:latin typeface="Arial Narrow" pitchFamily="34" charset="0"/>
                <a:cs typeface="Arial" pitchFamily="34" charset="0"/>
              </a:rPr>
              <a:t>Objetivos del Desarrollo Sostenible (ODS) Áreas:</a:t>
            </a:r>
            <a:endParaRPr kumimoji="0" lang="es-V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3447559" y="3951206"/>
            <a:ext cx="24213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600" b="1" i="0" u="sng" strike="noStrike" cap="none" normalizeH="0" baseline="0" dirty="0" smtClean="0">
                <a:ln>
                  <a:noFill/>
                </a:ln>
                <a:solidFill>
                  <a:srgbClr val="215868"/>
                </a:solidFill>
                <a:effectLst/>
                <a:latin typeface="Arial Narrow" pitchFamily="34" charset="0"/>
                <a:cs typeface="Arial" pitchFamily="34" charset="0"/>
              </a:rPr>
              <a:t>Áreas Temáticas REOALCEI</a:t>
            </a:r>
            <a:endParaRPr kumimoji="0" lang="es-V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1416820" y="3504776"/>
            <a:ext cx="64327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VE" sz="1400" dirty="0" smtClean="0"/>
              <a:t>ODS 1, ODS 2, ODS 3, ODS 4, ODS 5, 0DS 7, ODS 11</a:t>
            </a:r>
            <a:endParaRPr lang="es-VE" sz="1400" dirty="0"/>
          </a:p>
        </p:txBody>
      </p:sp>
      <p:sp>
        <p:nvSpPr>
          <p:cNvPr id="25" name="2 Rectángulo"/>
          <p:cNvSpPr/>
          <p:nvPr/>
        </p:nvSpPr>
        <p:spPr>
          <a:xfrm>
            <a:off x="3379588" y="134634"/>
            <a:ext cx="2485745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600" b="1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</a:rPr>
              <a:t>III Encuentro Internacional </a:t>
            </a:r>
          </a:p>
        </p:txBody>
      </p:sp>
      <p:sp>
        <p:nvSpPr>
          <p:cNvPr id="26" name="25 Rectángulo"/>
          <p:cNvSpPr/>
          <p:nvPr/>
        </p:nvSpPr>
        <p:spPr>
          <a:xfrm>
            <a:off x="1938768" y="350658"/>
            <a:ext cx="5157192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600" b="1" cap="all" dirty="0" smtClean="0">
                <a:ln w="9000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de Investigadores y Estudiantes </a:t>
            </a:r>
            <a:endParaRPr lang="es-ES" sz="1600" b="1" cap="all" dirty="0">
              <a:ln w="9000" cmpd="sng">
                <a:noFill/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</a:endParaRPr>
          </a:p>
        </p:txBody>
      </p:sp>
      <p:pic>
        <p:nvPicPr>
          <p:cNvPr id="27" name="45 Imagen" descr="LOGO INSTITUTO SIN FONDO.pn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548332" y="80628"/>
            <a:ext cx="809504" cy="692784"/>
          </a:xfrm>
          <a:prstGeom prst="rect">
            <a:avLst/>
          </a:prstGeom>
        </p:spPr>
      </p:pic>
      <p:pic>
        <p:nvPicPr>
          <p:cNvPr id="28" name="41 Imagen" descr="Logo definitivo Reoalcei png.png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31573" y="188640"/>
            <a:ext cx="672075" cy="628982"/>
          </a:xfrm>
          <a:prstGeom prst="rect">
            <a:avLst/>
          </a:prstGeom>
        </p:spPr>
      </p:pic>
      <p:pic>
        <p:nvPicPr>
          <p:cNvPr id="29" name="28 Imagen" descr="REOALCeI 1.png"/>
          <p:cNvPicPr/>
          <p:nvPr/>
        </p:nvPicPr>
        <p:blipFill>
          <a:blip r:embed="rId5" cstate="print"/>
          <a:srcRect l="9470" t="18025" r="9182" b="36042"/>
          <a:stretch>
            <a:fillRect/>
          </a:stretch>
        </p:blipFill>
        <p:spPr>
          <a:xfrm>
            <a:off x="3738969" y="647841"/>
            <a:ext cx="1560369" cy="296883"/>
          </a:xfrm>
          <a:prstGeom prst="rect">
            <a:avLst/>
          </a:prstGeom>
        </p:spPr>
      </p:pic>
      <p:sp>
        <p:nvSpPr>
          <p:cNvPr id="30" name="Rectangle 1"/>
          <p:cNvSpPr>
            <a:spLocks noChangeArrowheads="1"/>
          </p:cNvSpPr>
          <p:nvPr/>
        </p:nvSpPr>
        <p:spPr bwMode="auto">
          <a:xfrm>
            <a:off x="2662308" y="858566"/>
            <a:ext cx="367119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200" b="1" i="0" u="sng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Programaci</a:t>
            </a:r>
            <a:r>
              <a:rPr kumimoji="0" lang="es-VE" sz="1200" b="1" i="0" u="sng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ó</a:t>
            </a:r>
            <a:r>
              <a:rPr kumimoji="0" lang="es-VE" sz="1200" b="1" i="0" u="sng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n Preliminar de Ponencias </a:t>
            </a:r>
            <a:endParaRPr kumimoji="0" lang="es-V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VE" sz="1400" b="1" u="sng" dirty="0" smtClean="0">
                <a:solidFill>
                  <a:srgbClr val="215868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Institución Universitaria Colegio Mayor del Cauca</a:t>
            </a:r>
            <a:endParaRPr kumimoji="0" lang="es-V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3577536" y="3188095"/>
            <a:ext cx="20249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DIMENSIÓN SOCIAL</a:t>
            </a:r>
            <a:endParaRPr lang="es-VE" b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33" name="21 Imagen" descr="LOGO_IUCMC_Color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39856" y="792000"/>
            <a:ext cx="539472" cy="522058"/>
          </a:xfrm>
          <a:prstGeom prst="rect">
            <a:avLst/>
          </a:prstGeom>
        </p:spPr>
      </p:pic>
      <p:sp>
        <p:nvSpPr>
          <p:cNvPr id="37" name="36 CuadroTexto"/>
          <p:cNvSpPr txBox="1"/>
          <p:nvPr/>
        </p:nvSpPr>
        <p:spPr>
          <a:xfrm>
            <a:off x="1259633" y="1556792"/>
            <a:ext cx="6849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Martes 03                                                                                                          Miércoles 04</a:t>
            </a:r>
            <a:endParaRPr lang="es-VE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Rectángulo"/>
          <p:cNvSpPr/>
          <p:nvPr/>
        </p:nvSpPr>
        <p:spPr>
          <a:xfrm>
            <a:off x="3281583" y="134634"/>
            <a:ext cx="276364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</a:rPr>
              <a:t>III Encuentro Internacional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979712" y="350658"/>
            <a:ext cx="515719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cap="all" dirty="0" smtClean="0">
                <a:ln w="9000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de Investigadores y Estudiantes </a:t>
            </a:r>
            <a:endParaRPr lang="es-ES" b="1" cap="all" dirty="0">
              <a:ln w="9000" cmpd="sng">
                <a:noFill/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</a:endParaRPr>
          </a:p>
        </p:txBody>
      </p:sp>
      <p:pic>
        <p:nvPicPr>
          <p:cNvPr id="5" name="41 Imagen" descr="Logo definitivo Reoalcei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624" y="188640"/>
            <a:ext cx="576064" cy="584772"/>
          </a:xfrm>
          <a:prstGeom prst="rect">
            <a:avLst/>
          </a:prstGeom>
        </p:spPr>
      </p:pic>
      <p:pic>
        <p:nvPicPr>
          <p:cNvPr id="6" name="5 Imagen" descr="REOALCeI 1.png"/>
          <p:cNvPicPr/>
          <p:nvPr/>
        </p:nvPicPr>
        <p:blipFill>
          <a:blip r:embed="rId3" cstate="print"/>
          <a:srcRect l="9470" t="18025" r="9182" b="36042"/>
          <a:stretch>
            <a:fillRect/>
          </a:stretch>
        </p:blipFill>
        <p:spPr>
          <a:xfrm>
            <a:off x="3802528" y="655094"/>
            <a:ext cx="1560369" cy="370616"/>
          </a:xfrm>
          <a:prstGeom prst="rect">
            <a:avLst/>
          </a:prstGeom>
        </p:spPr>
      </p:pic>
      <p:grpSp>
        <p:nvGrpSpPr>
          <p:cNvPr id="32" name="13 Grupo"/>
          <p:cNvGrpSpPr/>
          <p:nvPr/>
        </p:nvGrpSpPr>
        <p:grpSpPr>
          <a:xfrm>
            <a:off x="5867582" y="6525344"/>
            <a:ext cx="3024336" cy="257776"/>
            <a:chOff x="5004048" y="6512711"/>
            <a:chExt cx="3072594" cy="213000"/>
          </a:xfrm>
        </p:grpSpPr>
        <p:pic>
          <p:nvPicPr>
            <p:cNvPr id="33" name="32 Imagen" descr="Encuentros.png"/>
            <p:cNvPicPr>
              <a:picLocks noChangeAspect="1"/>
            </p:cNvPicPr>
            <p:nvPr/>
          </p:nvPicPr>
          <p:blipFill>
            <a:blip r:embed="rId4" cstate="print"/>
            <a:srcRect t="34491"/>
            <a:stretch>
              <a:fillRect/>
            </a:stretch>
          </p:blipFill>
          <p:spPr>
            <a:xfrm>
              <a:off x="5004048" y="6525344"/>
              <a:ext cx="2186096" cy="190111"/>
            </a:xfrm>
            <a:prstGeom prst="rect">
              <a:avLst/>
            </a:prstGeom>
          </p:spPr>
        </p:pic>
        <p:pic>
          <p:nvPicPr>
            <p:cNvPr id="34" name="33 Imagen" descr="REOALCeI 1.png"/>
            <p:cNvPicPr/>
            <p:nvPr/>
          </p:nvPicPr>
          <p:blipFill>
            <a:blip r:embed="rId3" cstate="print"/>
            <a:srcRect l="9470" t="18025" r="9182" b="36042"/>
            <a:stretch>
              <a:fillRect/>
            </a:stretch>
          </p:blipFill>
          <p:spPr>
            <a:xfrm>
              <a:off x="7056655" y="6512711"/>
              <a:ext cx="1019987" cy="213000"/>
            </a:xfrm>
            <a:prstGeom prst="rect">
              <a:avLst/>
            </a:prstGeom>
          </p:spPr>
        </p:pic>
      </p:grpSp>
      <p:pic>
        <p:nvPicPr>
          <p:cNvPr id="36" name="21 Imagen" descr="LOGO_IUCMC_Color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452320" y="188640"/>
            <a:ext cx="576064" cy="585554"/>
          </a:xfrm>
          <a:prstGeom prst="rect">
            <a:avLst/>
          </a:prstGeom>
        </p:spPr>
      </p:pic>
      <p:graphicFrame>
        <p:nvGraphicFramePr>
          <p:cNvPr id="139" name="13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26226"/>
              </p:ext>
            </p:extLst>
          </p:nvPr>
        </p:nvGraphicFramePr>
        <p:xfrm>
          <a:off x="285008" y="1412966"/>
          <a:ext cx="8607472" cy="3429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74117"/>
                <a:gridCol w="569343"/>
                <a:gridCol w="6699916"/>
                <a:gridCol w="864096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N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PONENCIA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Hora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</a:tr>
            </a:tbl>
          </a:graphicData>
        </a:graphic>
      </p:graphicFrame>
      <p:sp>
        <p:nvSpPr>
          <p:cNvPr id="143" name="142 CuadroTexto"/>
          <p:cNvSpPr txBox="1"/>
          <p:nvPr/>
        </p:nvSpPr>
        <p:spPr>
          <a:xfrm>
            <a:off x="235627" y="6516792"/>
            <a:ext cx="30139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050" b="1" dirty="0" smtClean="0"/>
              <a:t>N: Número de orden  –  P: Ponencia   </a:t>
            </a:r>
            <a:endParaRPr lang="es-VE" sz="1050" b="1" dirty="0"/>
          </a:p>
        </p:txBody>
      </p:sp>
      <p:sp>
        <p:nvSpPr>
          <p:cNvPr id="144" name="143 CuadroTexto"/>
          <p:cNvSpPr txBox="1"/>
          <p:nvPr/>
        </p:nvSpPr>
        <p:spPr>
          <a:xfrm>
            <a:off x="3628737" y="110674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Salón 502</a:t>
            </a:r>
            <a:endParaRPr lang="es-V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295360"/>
              </p:ext>
            </p:extLst>
          </p:nvPr>
        </p:nvGraphicFramePr>
        <p:xfrm>
          <a:off x="301995" y="1726662"/>
          <a:ext cx="8570796" cy="4655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328"/>
                <a:gridCol w="576064"/>
                <a:gridCol w="6696744"/>
                <a:gridCol w="842660"/>
              </a:tblGrid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es-VE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67</a:t>
                      </a:r>
                      <a:endParaRPr lang="es-VE" sz="1400" b="1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3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Encuentros con amor: una estrategia pedagógica para niños en ambientes hospitalarios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2:00</a:t>
                      </a:r>
                      <a:r>
                        <a:rPr lang="es-ES" sz="1100" b="1" spc="-2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 </a:t>
                      </a: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pm</a:t>
                      </a:r>
                      <a:endParaRPr lang="es-CO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Arial Narrow" panose="020B0606020202030204" pitchFamily="34" charset="0"/>
                        <a:cs typeface="Arial Narrow" panose="020B0606020202030204" pitchFamily="34" charset="0"/>
                      </a:endParaRPr>
                    </a:p>
                    <a:p>
                      <a:pPr marL="205740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2:20</a:t>
                      </a:r>
                      <a:r>
                        <a:rPr lang="es-ES" sz="1100" b="1" spc="-2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 </a:t>
                      </a: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pm</a:t>
                      </a:r>
                      <a:endParaRPr lang="es-CO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Arial Narrow" panose="020B0606020202030204" pitchFamily="34" charset="0"/>
                        <a:cs typeface="Arial Narrow" panose="020B0606020202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El método híbrido: herramienta de gestión para el control de inventarios en empresas de comercialización de bienes de primera necesidad</a:t>
                      </a:r>
                      <a:endParaRPr lang="es-VE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72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2:25 pm</a:t>
                      </a:r>
                      <a:endParaRPr lang="es-CO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Arial Narrow" panose="020B0606020202030204" pitchFamily="34" charset="0"/>
                        <a:cs typeface="Arial Narrow" panose="020B0606020202030204" pitchFamily="34" charset="0"/>
                      </a:endParaRPr>
                    </a:p>
                    <a:p>
                      <a:pPr marL="205740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2:45</a:t>
                      </a:r>
                      <a:r>
                        <a:rPr lang="es-ES" sz="1100" b="1" spc="-2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 </a:t>
                      </a: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pm</a:t>
                      </a:r>
                      <a:endParaRPr lang="es-CO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Arial Narrow" panose="020B0606020202030204" pitchFamily="34" charset="0"/>
                        <a:cs typeface="Arial Narrow" panose="020B0606020202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83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300" dirty="0" smtClean="0">
                          <a:latin typeface="Arial Narrow" pitchFamily="34" charset="0"/>
                        </a:rPr>
                        <a:t>San Sebastián del oeste tras la decadencia del programa de pueblos mágicos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2:50</a:t>
                      </a:r>
                      <a:r>
                        <a:rPr lang="es-ES" sz="1100" b="1" spc="-2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 </a:t>
                      </a: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pm</a:t>
                      </a:r>
                      <a:endParaRPr lang="es-CO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Arial Narrow" panose="020B0606020202030204" pitchFamily="34" charset="0"/>
                        <a:cs typeface="Arial Narrow" panose="020B0606020202030204" pitchFamily="34" charset="0"/>
                      </a:endParaRPr>
                    </a:p>
                    <a:p>
                      <a:pPr marL="205740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3:10</a:t>
                      </a:r>
                      <a:r>
                        <a:rPr lang="es-ES" sz="1100" b="1" spc="-3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 </a:t>
                      </a: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pm</a:t>
                      </a:r>
                      <a:endParaRPr lang="es-CO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Arial Narrow" panose="020B0606020202030204" pitchFamily="34" charset="0"/>
                        <a:cs typeface="Arial Narrow" panose="020B0606020202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116 A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300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Riesgos informáticos y alternativas para la seguridad informática en sistemas contables en Colombia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3:15</a:t>
                      </a:r>
                      <a:r>
                        <a:rPr lang="es-ES" sz="1100" b="1" spc="-2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 </a:t>
                      </a: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pm</a:t>
                      </a:r>
                      <a:endParaRPr lang="es-CO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Arial Narrow" panose="020B0606020202030204" pitchFamily="34" charset="0"/>
                        <a:cs typeface="Arial Narrow" panose="020B0606020202030204" pitchFamily="34" charset="0"/>
                      </a:endParaRPr>
                    </a:p>
                    <a:p>
                      <a:pPr marL="205740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3:35</a:t>
                      </a:r>
                      <a:r>
                        <a:rPr lang="es-ES" sz="1100" b="1" spc="-2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 </a:t>
                      </a: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pm</a:t>
                      </a:r>
                      <a:endParaRPr lang="es-CO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Arial Narrow" panose="020B0606020202030204" pitchFamily="34" charset="0"/>
                        <a:cs typeface="Arial Narrow" panose="020B0606020202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116 B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300" dirty="0" smtClean="0">
                          <a:latin typeface="Arial Narrow" pitchFamily="34" charset="0"/>
                        </a:rPr>
                        <a:t>Elaboración de una aplicación web para la evaluación de empleados en cuanto a cultura de seguridad de la información y seguimiento de las buenas prácticas de seguridad aplicadas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3:40</a:t>
                      </a:r>
                      <a:r>
                        <a:rPr lang="es-ES" sz="1100" b="1" spc="-2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 </a:t>
                      </a: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pm</a:t>
                      </a:r>
                      <a:endParaRPr lang="es-CO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Arial Narrow" panose="020B0606020202030204" pitchFamily="34" charset="0"/>
                        <a:cs typeface="Arial Narrow" panose="020B0606020202030204" pitchFamily="34" charset="0"/>
                      </a:endParaRPr>
                    </a:p>
                    <a:p>
                      <a:pPr marL="205740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4:00</a:t>
                      </a:r>
                      <a:r>
                        <a:rPr lang="es-ES" sz="1100" b="1" spc="-2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 </a:t>
                      </a: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pm</a:t>
                      </a:r>
                      <a:endParaRPr lang="es-CO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Arial Narrow" panose="020B0606020202030204" pitchFamily="34" charset="0"/>
                        <a:cs typeface="Arial Narrow" panose="020B0606020202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117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300" dirty="0" smtClean="0">
                          <a:latin typeface="Arial Narrow" pitchFamily="34" charset="0"/>
                        </a:rPr>
                        <a:t>Plan de gestión comunitaria para la conservación del recurso hídrico proveniente del Sector de Piedades Sur de San Ramón, Alajuela, Costa Rica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4:05</a:t>
                      </a:r>
                      <a:r>
                        <a:rPr lang="es-ES" sz="1100" b="1" spc="-2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 </a:t>
                      </a: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pm</a:t>
                      </a:r>
                      <a:endParaRPr lang="es-CO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Arial Narrow" panose="020B0606020202030204" pitchFamily="34" charset="0"/>
                        <a:cs typeface="Arial Narrow" panose="020B0606020202030204" pitchFamily="34" charset="0"/>
                      </a:endParaRPr>
                    </a:p>
                    <a:p>
                      <a:pPr marL="205740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4:25</a:t>
                      </a:r>
                      <a:r>
                        <a:rPr lang="es-ES" sz="1100" b="1" spc="-25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 </a:t>
                      </a: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pm</a:t>
                      </a:r>
                      <a:endParaRPr lang="es-CO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Arial Narrow" panose="020B0606020202030204" pitchFamily="34" charset="0"/>
                        <a:cs typeface="Arial Narrow" panose="020B0606020202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141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Desarrollo humano y pedagogía crítica. Un análisis sobre la ciudadanía crítica y activa en las organizaciones comunitarias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4:30</a:t>
                      </a:r>
                      <a:r>
                        <a:rPr lang="es-ES" sz="1100" b="1" spc="-15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 </a:t>
                      </a: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pm</a:t>
                      </a:r>
                      <a:endParaRPr lang="es-CO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Arial Narrow" panose="020B0606020202030204" pitchFamily="34" charset="0"/>
                        <a:cs typeface="Arial Narrow" panose="020B0606020202030204" pitchFamily="34" charset="0"/>
                      </a:endParaRPr>
                    </a:p>
                    <a:p>
                      <a:pPr marL="205740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4:50</a:t>
                      </a:r>
                      <a:r>
                        <a:rPr lang="es-ES" sz="1100" b="1" spc="-2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 </a:t>
                      </a: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pm</a:t>
                      </a:r>
                      <a:endParaRPr lang="es-CO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Arial Narrow" panose="020B0606020202030204" pitchFamily="34" charset="0"/>
                        <a:cs typeface="Arial Narrow" panose="020B0606020202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176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300" dirty="0" smtClean="0">
                          <a:latin typeface="Arial Narrow" pitchFamily="34" charset="0"/>
                        </a:rPr>
                        <a:t>Estrategia de adaptación de los procesos de enseñanza de una plataforma virtual a estilos de aprendizaje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4:55</a:t>
                      </a:r>
                      <a:r>
                        <a:rPr lang="es-ES" sz="1100" b="1" spc="-2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 </a:t>
                      </a: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pm</a:t>
                      </a:r>
                      <a:endParaRPr lang="es-CO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Arial Narrow" panose="020B0606020202030204" pitchFamily="34" charset="0"/>
                        <a:cs typeface="Arial Narrow" panose="020B0606020202030204" pitchFamily="34" charset="0"/>
                      </a:endParaRPr>
                    </a:p>
                    <a:p>
                      <a:pPr marL="205740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5:15</a:t>
                      </a:r>
                      <a:r>
                        <a:rPr lang="es-ES" sz="1100" b="1" spc="-2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 </a:t>
                      </a: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pm</a:t>
                      </a:r>
                      <a:endParaRPr lang="es-CO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Arial Narrow" panose="020B0606020202030204" pitchFamily="34" charset="0"/>
                        <a:cs typeface="Arial Narrow" panose="020B0606020202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V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Estudio de viabilidad del montaje de una empresa </a:t>
                      </a:r>
                      <a:r>
                        <a:rPr lang="es-VE" sz="13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producer</a:t>
                      </a:r>
                      <a:r>
                        <a:rPr lang="es-VE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y distribuidora de vinos artesanales en la ciudad de Sogamoso Boyacá.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5:20</a:t>
                      </a:r>
                      <a:r>
                        <a:rPr lang="es-ES" sz="1100" b="1" spc="-2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 </a:t>
                      </a: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pm</a:t>
                      </a:r>
                      <a:endParaRPr lang="es-CO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Arial Narrow" panose="020B0606020202030204" pitchFamily="34" charset="0"/>
                        <a:cs typeface="Arial Narrow" panose="020B0606020202030204" pitchFamily="34" charset="0"/>
                      </a:endParaRPr>
                    </a:p>
                    <a:p>
                      <a:pPr marL="205740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5:40</a:t>
                      </a:r>
                      <a:r>
                        <a:rPr lang="es-ES" sz="1100" b="1" spc="-3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 </a:t>
                      </a: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pm</a:t>
                      </a:r>
                      <a:endParaRPr lang="es-CO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Arial Narrow" panose="020B0606020202030204" pitchFamily="34" charset="0"/>
                        <a:cs typeface="Arial Narrow" panose="020B0606020202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V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300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Estudio</a:t>
                      </a:r>
                      <a:r>
                        <a:rPr lang="es-VE" sz="1300" baseline="0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para la creación de un centro informático de formación profesoral. Caso: Docentes área financiera, administrativa y contable de la Facultad UPTC </a:t>
                      </a:r>
                      <a:r>
                        <a:rPr lang="es-VE" sz="1300" baseline="0" dirty="0" err="1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Sogamoso</a:t>
                      </a:r>
                      <a:endParaRPr lang="es-VE" sz="1300" dirty="0" smtClean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5740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5:45</a:t>
                      </a:r>
                      <a:r>
                        <a:rPr lang="es-ES" sz="1100" b="1" spc="-2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 </a:t>
                      </a: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pm</a:t>
                      </a:r>
                      <a:endParaRPr lang="es-CO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Arial Narrow" panose="020B0606020202030204" pitchFamily="34" charset="0"/>
                        <a:cs typeface="Arial Narrow" panose="020B0606020202030204" pitchFamily="34" charset="0"/>
                      </a:endParaRPr>
                    </a:p>
                    <a:p>
                      <a:pPr marL="205740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6:05</a:t>
                      </a:r>
                      <a:r>
                        <a:rPr lang="es-ES" sz="1100" b="1" spc="-2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 </a:t>
                      </a:r>
                      <a:r>
                        <a:rPr lang="es-ES" sz="11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Arial Narrow" panose="020B0606020202030204" pitchFamily="34" charset="0"/>
                          <a:cs typeface="Arial Narrow" panose="020B0606020202030204" pitchFamily="34" charset="0"/>
                        </a:rPr>
                        <a:t>pm</a:t>
                      </a:r>
                      <a:endParaRPr lang="es-CO" sz="11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Arial Narrow" panose="020B0606020202030204" pitchFamily="34" charset="0"/>
                        <a:cs typeface="Arial Narrow" panose="020B0606020202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8" name="Rectangle 1"/>
          <p:cNvSpPr>
            <a:spLocks noChangeArrowheads="1"/>
          </p:cNvSpPr>
          <p:nvPr/>
        </p:nvSpPr>
        <p:spPr bwMode="auto">
          <a:xfrm>
            <a:off x="348542" y="1101460"/>
            <a:ext cx="337275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Jueves 05 diciembre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de 2019</a:t>
            </a:r>
            <a:endParaRPr kumimoji="0" lang="es-VE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5724129" y="1095558"/>
            <a:ext cx="30396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Horario: 2:00 </a:t>
            </a:r>
            <a:r>
              <a:rPr lang="es-VE" sz="1400" b="1" u="sng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m – </a:t>
            </a:r>
            <a:r>
              <a:rPr lang="es-VE" sz="14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6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:00 pm</a:t>
            </a:r>
            <a:endParaRPr kumimoji="0" lang="es-VE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37 Rectángulo"/>
          <p:cNvSpPr/>
          <p:nvPr/>
        </p:nvSpPr>
        <p:spPr>
          <a:xfrm>
            <a:off x="-4429000" y="1629570"/>
            <a:ext cx="412361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VE" sz="11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6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Rectángulo"/>
          <p:cNvSpPr/>
          <p:nvPr/>
        </p:nvSpPr>
        <p:spPr>
          <a:xfrm>
            <a:off x="3281583" y="134634"/>
            <a:ext cx="276364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</a:rPr>
              <a:t>III Encuentro Internacional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979712" y="350658"/>
            <a:ext cx="515719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cap="all" dirty="0" smtClean="0">
                <a:ln w="9000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de Investigadores y Estudiantes </a:t>
            </a:r>
            <a:endParaRPr lang="es-ES" b="1" cap="all" dirty="0">
              <a:ln w="9000" cmpd="sng">
                <a:noFill/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</a:endParaRPr>
          </a:p>
        </p:txBody>
      </p:sp>
      <p:pic>
        <p:nvPicPr>
          <p:cNvPr id="5" name="41 Imagen" descr="Logo definitivo Reoalcei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624" y="188640"/>
            <a:ext cx="576064" cy="584772"/>
          </a:xfrm>
          <a:prstGeom prst="rect">
            <a:avLst/>
          </a:prstGeom>
        </p:spPr>
      </p:pic>
      <p:pic>
        <p:nvPicPr>
          <p:cNvPr id="6" name="5 Imagen" descr="REOALCeI 1.png"/>
          <p:cNvPicPr/>
          <p:nvPr/>
        </p:nvPicPr>
        <p:blipFill>
          <a:blip r:embed="rId3" cstate="print"/>
          <a:srcRect l="9470" t="18025" r="9182" b="36042"/>
          <a:stretch>
            <a:fillRect/>
          </a:stretch>
        </p:blipFill>
        <p:spPr>
          <a:xfrm>
            <a:off x="3802528" y="655094"/>
            <a:ext cx="1560369" cy="370616"/>
          </a:xfrm>
          <a:prstGeom prst="rect">
            <a:avLst/>
          </a:prstGeom>
        </p:spPr>
      </p:pic>
      <p:grpSp>
        <p:nvGrpSpPr>
          <p:cNvPr id="4" name="13 Grupo"/>
          <p:cNvGrpSpPr/>
          <p:nvPr/>
        </p:nvGrpSpPr>
        <p:grpSpPr>
          <a:xfrm>
            <a:off x="5867582" y="6525344"/>
            <a:ext cx="3024336" cy="257776"/>
            <a:chOff x="5004048" y="6512711"/>
            <a:chExt cx="3072594" cy="213000"/>
          </a:xfrm>
        </p:grpSpPr>
        <p:pic>
          <p:nvPicPr>
            <p:cNvPr id="33" name="32 Imagen" descr="Encuentros.png"/>
            <p:cNvPicPr>
              <a:picLocks noChangeAspect="1"/>
            </p:cNvPicPr>
            <p:nvPr/>
          </p:nvPicPr>
          <p:blipFill>
            <a:blip r:embed="rId4" cstate="print"/>
            <a:srcRect t="34491"/>
            <a:stretch>
              <a:fillRect/>
            </a:stretch>
          </p:blipFill>
          <p:spPr>
            <a:xfrm>
              <a:off x="5004048" y="6525344"/>
              <a:ext cx="2186096" cy="190111"/>
            </a:xfrm>
            <a:prstGeom prst="rect">
              <a:avLst/>
            </a:prstGeom>
          </p:spPr>
        </p:pic>
        <p:pic>
          <p:nvPicPr>
            <p:cNvPr id="34" name="33 Imagen" descr="REOALCeI 1.png"/>
            <p:cNvPicPr/>
            <p:nvPr/>
          </p:nvPicPr>
          <p:blipFill>
            <a:blip r:embed="rId3" cstate="print"/>
            <a:srcRect l="9470" t="18025" r="9182" b="36042"/>
            <a:stretch>
              <a:fillRect/>
            </a:stretch>
          </p:blipFill>
          <p:spPr>
            <a:xfrm>
              <a:off x="7056655" y="6512711"/>
              <a:ext cx="1019987" cy="213000"/>
            </a:xfrm>
            <a:prstGeom prst="rect">
              <a:avLst/>
            </a:prstGeom>
          </p:spPr>
        </p:pic>
      </p:grpSp>
      <p:pic>
        <p:nvPicPr>
          <p:cNvPr id="36" name="21 Imagen" descr="LOGO_IUCMC_Color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452320" y="188640"/>
            <a:ext cx="576064" cy="585554"/>
          </a:xfrm>
          <a:prstGeom prst="rect">
            <a:avLst/>
          </a:prstGeom>
        </p:spPr>
      </p:pic>
      <p:graphicFrame>
        <p:nvGraphicFramePr>
          <p:cNvPr id="139" name="13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26226"/>
              </p:ext>
            </p:extLst>
          </p:nvPr>
        </p:nvGraphicFramePr>
        <p:xfrm>
          <a:off x="285008" y="1412966"/>
          <a:ext cx="8607472" cy="3429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74117"/>
                <a:gridCol w="569343"/>
                <a:gridCol w="6699916"/>
                <a:gridCol w="864096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N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PONENCIA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Hora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</a:tr>
            </a:tbl>
          </a:graphicData>
        </a:graphic>
      </p:graphicFrame>
      <p:sp>
        <p:nvSpPr>
          <p:cNvPr id="143" name="142 CuadroTexto"/>
          <p:cNvSpPr txBox="1"/>
          <p:nvPr/>
        </p:nvSpPr>
        <p:spPr>
          <a:xfrm>
            <a:off x="235627" y="6516792"/>
            <a:ext cx="30139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050" b="1" dirty="0" smtClean="0"/>
              <a:t>N: Número de orden  –  P: Ponencia   </a:t>
            </a:r>
            <a:endParaRPr lang="es-VE" sz="1050" b="1" dirty="0"/>
          </a:p>
        </p:txBody>
      </p:sp>
      <p:sp>
        <p:nvSpPr>
          <p:cNvPr id="144" name="143 CuadroTexto"/>
          <p:cNvSpPr txBox="1"/>
          <p:nvPr/>
        </p:nvSpPr>
        <p:spPr>
          <a:xfrm>
            <a:off x="3628737" y="110674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Salón</a:t>
            </a:r>
            <a:endParaRPr lang="es-V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88220"/>
              </p:ext>
            </p:extLst>
          </p:nvPr>
        </p:nvGraphicFramePr>
        <p:xfrm>
          <a:off x="301995" y="1726662"/>
          <a:ext cx="8570796" cy="4434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328"/>
                <a:gridCol w="576064"/>
                <a:gridCol w="6696744"/>
                <a:gridCol w="842660"/>
              </a:tblGrid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es-VE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400" b="1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4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Estudio para la creación de u centro de auto-formación informática para docentes. Caso</a:t>
                      </a:r>
                      <a:r>
                        <a:rPr lang="es-VE" sz="14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: Centro </a:t>
                      </a:r>
                      <a:r>
                        <a:rPr lang="es-VE" sz="14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de Investigación Facultad UPTC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2:30 pm       2:50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400" b="1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Relación entre la fuerza de agarre y las medidas antropométricas en la población adulta de Bogotá en el sector industrial</a:t>
                      </a:r>
                      <a:endParaRPr lang="es-VE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2:55 pm    3:15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4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Ganaderización de la Frontera Agrícola: aspectos económicos que influyen en la elección de los suelos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3:20 pm              3:40</a:t>
                      </a:r>
                      <a:r>
                        <a:rPr lang="es-MX" sz="11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80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Análisis de las exportaciones del sector industrial en Colombia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3:45 pm     4:05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Incidencia del cambio </a:t>
                      </a:r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climático </a:t>
                      </a: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en la diversidad asociada al manglar del río Ranchería (Riohacha, - La Guajira, Colombia)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4:10 pm       4:30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Diseño de un plan estratégico para la empresas </a:t>
                      </a:r>
                      <a:r>
                        <a:rPr lang="es-MX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Ceblar</a:t>
                      </a:r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en el municipio de Aquitania Boyacá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4:35 pm                 4:55</a:t>
                      </a:r>
                      <a:r>
                        <a:rPr lang="es-MX" sz="11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Efectos de la actividad de los intermediarios en la economía </a:t>
                      </a:r>
                      <a:r>
                        <a:rPr lang="es-VE" sz="1400" b="0" i="0" u="none" strike="noStrike" dirty="0" err="1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Sogamosa</a:t>
                      </a:r>
                      <a:endParaRPr lang="es-VE" sz="1400" b="0" i="0" u="none" strike="noStrike" dirty="0" smtClean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5:00 pm        5:20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300" dirty="0" smtClean="0"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5:25 pm        5:45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VE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5:50 pm       6:10</a:t>
                      </a:r>
                      <a:r>
                        <a:rPr lang="es-MX" sz="11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V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6:15 pm     6:35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8" name="Rectangle 1"/>
          <p:cNvSpPr>
            <a:spLocks noChangeArrowheads="1"/>
          </p:cNvSpPr>
          <p:nvPr/>
        </p:nvSpPr>
        <p:spPr bwMode="auto">
          <a:xfrm>
            <a:off x="348542" y="1101460"/>
            <a:ext cx="337275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Jueves 05 diciembre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de 2019</a:t>
            </a:r>
            <a:endParaRPr kumimoji="0" lang="es-VE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5724129" y="1095558"/>
            <a:ext cx="30396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Horario: 2:30 </a:t>
            </a:r>
            <a:r>
              <a:rPr lang="es-VE" sz="1400" b="1" u="sng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m – </a:t>
            </a:r>
            <a:r>
              <a:rPr lang="es-VE" sz="1400" b="1" u="sng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6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:30 pm</a:t>
            </a:r>
            <a:endParaRPr kumimoji="0" lang="es-VE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37 Rectángulo"/>
          <p:cNvSpPr/>
          <p:nvPr/>
        </p:nvSpPr>
        <p:spPr>
          <a:xfrm>
            <a:off x="-4429000" y="1629570"/>
            <a:ext cx="412361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VE" sz="11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6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772992" y="1917924"/>
            <a:ext cx="7584843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100" b="1" i="0" u="none" strike="noStrike" cap="none" normalizeH="0" baseline="0" dirty="0" smtClean="0">
                <a:ln>
                  <a:noFill/>
                </a:ln>
                <a:solidFill>
                  <a:srgbClr val="215868"/>
                </a:solidFill>
                <a:effectLst/>
                <a:latin typeface="Arial Narrow" pitchFamily="34" charset="0"/>
                <a:cs typeface="Arial" pitchFamily="34" charset="0"/>
              </a:rPr>
              <a:t>Objetivo</a:t>
            </a:r>
          </a:p>
          <a:p>
            <a:pPr marL="87313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100" b="1" i="0" u="none" strike="noStrike" cap="none" normalizeH="0" baseline="0" dirty="0" smtClean="0">
                <a:ln>
                  <a:noFill/>
                </a:ln>
                <a:solidFill>
                  <a:srgbClr val="215868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tabLst/>
            </a:pPr>
            <a:r>
              <a:rPr kumimoji="0" lang="es-V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Reunir profesionales, profesores, investigadores y estudiantes de posgrado a nivel nacional e  internacional para discutir sus estudios, 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tabLst/>
            </a:pPr>
            <a:r>
              <a:rPr kumimoji="0" lang="es-V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investigaciones, aplicaciones y contribuciones, que reflejen innovación y carácter académico – científico; obtenidos durante el desarrollo y/o  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tabLst/>
            </a:pPr>
            <a:r>
              <a:rPr kumimoji="0" lang="es-V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conclusiones de proyectos de  investigación, tesis de maestrías y doctorados</a:t>
            </a:r>
            <a:r>
              <a:rPr kumimoji="0" lang="es-VE" sz="1100" b="0" i="0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Arial Narrow" pitchFamily="34" charset="0"/>
                <a:cs typeface="Arial" pitchFamily="34" charset="0"/>
              </a:rPr>
              <a:t>.</a:t>
            </a:r>
            <a:endParaRPr kumimoji="0" lang="es-V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4044493" y="3208906"/>
            <a:ext cx="12570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VIRTUALES</a:t>
            </a:r>
            <a:endParaRPr lang="es-VE" b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35" name="29 Imagen" descr="Barra del encuentr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520" y="548680"/>
            <a:ext cx="144016" cy="6004710"/>
          </a:xfrm>
          <a:prstGeom prst="rect">
            <a:avLst/>
          </a:prstGeom>
        </p:spPr>
      </p:pic>
      <p:sp>
        <p:nvSpPr>
          <p:cNvPr id="36" name="Text Box 8"/>
          <p:cNvSpPr txBox="1">
            <a:spLocks noChangeArrowheads="1"/>
          </p:cNvSpPr>
          <p:nvPr/>
        </p:nvSpPr>
        <p:spPr bwMode="auto">
          <a:xfrm>
            <a:off x="827584" y="4328391"/>
            <a:ext cx="7150353" cy="201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1.</a:t>
            </a:r>
            <a:r>
              <a:rPr kumimoji="0" lang="es-VE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Competitividad y Estrategias en las Organizaciones.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2. Sustentabilidad  Organizacional  y Estudios del Desarrollo.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3. Estado, Democracia, Gobierno, Instituciones y Política Públicas.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4. Educación, Instituciones y Sociedad.	</a:t>
            </a:r>
          </a:p>
          <a:p>
            <a:pPr marL="182563" marR="0" lvl="2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4.1. La Educación Inicial</a:t>
            </a:r>
            <a:r>
              <a:rPr kumimoji="0" lang="es-VE" sz="105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en Organizaciones Públicas y </a:t>
            </a:r>
          </a:p>
          <a:p>
            <a:pPr marL="455613" marR="0" lvl="2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Privadas de Latinoamérica y el Caribe.</a:t>
            </a:r>
          </a:p>
          <a:p>
            <a:pPr marL="182563" marR="0" lvl="2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4.2. Gestión y gerencia en Centros de Investigación en </a:t>
            </a:r>
          </a:p>
          <a:p>
            <a:pPr marL="455613" marR="0" lvl="2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América Latina y el Caribe.</a:t>
            </a:r>
          </a:p>
          <a:p>
            <a:pPr marL="182563" marR="0" lvl="2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4.3. Gestión en organismos de ciencia, tecnología e innovación. </a:t>
            </a:r>
          </a:p>
          <a:p>
            <a:pPr marL="87313" marR="0" lvl="1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5. Gestión organizacional y estudios fiscales, financieros y contables</a:t>
            </a:r>
            <a:endParaRPr kumimoji="0" lang="es-V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7" name="21 Imagen" descr="LOGO_IUCMC_Color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40283" y="6309321"/>
            <a:ext cx="539472" cy="522058"/>
          </a:xfrm>
          <a:prstGeom prst="rect">
            <a:avLst/>
          </a:prstGeom>
        </p:spPr>
      </p:pic>
      <p:grpSp>
        <p:nvGrpSpPr>
          <p:cNvPr id="38" name="13 Grupo"/>
          <p:cNvGrpSpPr/>
          <p:nvPr/>
        </p:nvGrpSpPr>
        <p:grpSpPr>
          <a:xfrm>
            <a:off x="5957568" y="6548286"/>
            <a:ext cx="3024336" cy="257776"/>
            <a:chOff x="5004048" y="6512711"/>
            <a:chExt cx="3072594" cy="213000"/>
          </a:xfrm>
        </p:grpSpPr>
        <p:pic>
          <p:nvPicPr>
            <p:cNvPr id="39" name="38 Imagen" descr="Encuentros.png"/>
            <p:cNvPicPr>
              <a:picLocks noChangeAspect="1"/>
            </p:cNvPicPr>
            <p:nvPr/>
          </p:nvPicPr>
          <p:blipFill>
            <a:blip r:embed="rId4" cstate="print"/>
            <a:srcRect t="34491"/>
            <a:stretch>
              <a:fillRect/>
            </a:stretch>
          </p:blipFill>
          <p:spPr>
            <a:xfrm>
              <a:off x="5004048" y="6525344"/>
              <a:ext cx="2186096" cy="190111"/>
            </a:xfrm>
            <a:prstGeom prst="rect">
              <a:avLst/>
            </a:prstGeom>
          </p:spPr>
        </p:pic>
        <p:pic>
          <p:nvPicPr>
            <p:cNvPr id="40" name="39 Imagen" descr="REOALCeI 1.png"/>
            <p:cNvPicPr/>
            <p:nvPr/>
          </p:nvPicPr>
          <p:blipFill>
            <a:blip r:embed="rId5" cstate="print"/>
            <a:srcRect l="9470" t="18025" r="9182" b="36042"/>
            <a:stretch>
              <a:fillRect/>
            </a:stretch>
          </p:blipFill>
          <p:spPr>
            <a:xfrm>
              <a:off x="7056655" y="6512711"/>
              <a:ext cx="1019987" cy="213000"/>
            </a:xfrm>
            <a:prstGeom prst="rect">
              <a:avLst/>
            </a:prstGeom>
          </p:spPr>
        </p:pic>
      </p:grpSp>
      <p:sp>
        <p:nvSpPr>
          <p:cNvPr id="41" name="40 Rectángulo"/>
          <p:cNvSpPr/>
          <p:nvPr/>
        </p:nvSpPr>
        <p:spPr>
          <a:xfrm>
            <a:off x="827585" y="3933055"/>
            <a:ext cx="7597632" cy="2376265"/>
          </a:xfrm>
          <a:prstGeom prst="rect">
            <a:avLst/>
          </a:prstGeom>
          <a:noFill/>
          <a:ln w="127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42" name="41 Rectángulo"/>
          <p:cNvSpPr/>
          <p:nvPr/>
        </p:nvSpPr>
        <p:spPr>
          <a:xfrm>
            <a:off x="840757" y="1906745"/>
            <a:ext cx="7584843" cy="1964688"/>
          </a:xfrm>
          <a:prstGeom prst="rect">
            <a:avLst/>
          </a:prstGeom>
          <a:noFill/>
          <a:ln w="127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dirty="0" smtClean="0"/>
              <a:t> </a:t>
            </a:r>
            <a:endParaRPr lang="es-VE" dirty="0"/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1483825" y="2870352"/>
            <a:ext cx="63367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600" b="1" i="0" u="sng" strike="noStrike" cap="none" normalizeH="0" baseline="0" dirty="0" smtClean="0">
                <a:ln>
                  <a:noFill/>
                </a:ln>
                <a:solidFill>
                  <a:srgbClr val="215868"/>
                </a:solidFill>
                <a:effectLst/>
                <a:latin typeface="Arial Narrow" pitchFamily="34" charset="0"/>
                <a:cs typeface="Arial" pitchFamily="34" charset="0"/>
              </a:rPr>
              <a:t>Objetivos del Desarrollo Sostenible (ODS) Áreas:</a:t>
            </a:r>
            <a:endParaRPr kumimoji="0" lang="es-V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 Box 6"/>
          <p:cNvSpPr txBox="1">
            <a:spLocks noChangeArrowheads="1"/>
          </p:cNvSpPr>
          <p:nvPr/>
        </p:nvSpPr>
        <p:spPr bwMode="auto">
          <a:xfrm>
            <a:off x="3447559" y="3951206"/>
            <a:ext cx="24213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600" b="1" i="0" u="sng" strike="noStrike" cap="none" normalizeH="0" baseline="0" dirty="0" smtClean="0">
                <a:ln>
                  <a:noFill/>
                </a:ln>
                <a:solidFill>
                  <a:srgbClr val="215868"/>
                </a:solidFill>
                <a:effectLst/>
                <a:latin typeface="Arial Narrow" pitchFamily="34" charset="0"/>
                <a:cs typeface="Arial" pitchFamily="34" charset="0"/>
              </a:rPr>
              <a:t>Áreas Temáticas REOALCEI</a:t>
            </a:r>
            <a:endParaRPr kumimoji="0" lang="es-V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2 Rectángulo"/>
          <p:cNvSpPr/>
          <p:nvPr/>
        </p:nvSpPr>
        <p:spPr>
          <a:xfrm>
            <a:off x="3379588" y="134634"/>
            <a:ext cx="2485745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600" b="1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</a:rPr>
              <a:t>III Encuentro Internacional </a:t>
            </a:r>
          </a:p>
        </p:txBody>
      </p:sp>
      <p:sp>
        <p:nvSpPr>
          <p:cNvPr id="46" name="45 Rectángulo"/>
          <p:cNvSpPr/>
          <p:nvPr/>
        </p:nvSpPr>
        <p:spPr>
          <a:xfrm>
            <a:off x="1938768" y="350658"/>
            <a:ext cx="5157192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600" b="1" cap="all" dirty="0" smtClean="0">
                <a:ln w="9000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de Investigadores y Estudiantes </a:t>
            </a:r>
            <a:endParaRPr lang="es-ES" sz="1600" b="1" cap="all" dirty="0">
              <a:ln w="9000" cmpd="sng">
                <a:noFill/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</a:endParaRPr>
          </a:p>
        </p:txBody>
      </p:sp>
      <p:pic>
        <p:nvPicPr>
          <p:cNvPr id="47" name="45 Imagen" descr="LOGO INSTITUTO SIN FONDO.pn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548332" y="80628"/>
            <a:ext cx="809504" cy="692784"/>
          </a:xfrm>
          <a:prstGeom prst="rect">
            <a:avLst/>
          </a:prstGeom>
        </p:spPr>
      </p:pic>
      <p:pic>
        <p:nvPicPr>
          <p:cNvPr id="48" name="41 Imagen" descr="Logo definitivo Reoalcei png.png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31573" y="188640"/>
            <a:ext cx="672075" cy="628982"/>
          </a:xfrm>
          <a:prstGeom prst="rect">
            <a:avLst/>
          </a:prstGeom>
        </p:spPr>
      </p:pic>
      <p:pic>
        <p:nvPicPr>
          <p:cNvPr id="49" name="48 Imagen" descr="REOALCeI 1.png"/>
          <p:cNvPicPr/>
          <p:nvPr/>
        </p:nvPicPr>
        <p:blipFill>
          <a:blip r:embed="rId5" cstate="print"/>
          <a:srcRect l="9470" t="18025" r="9182" b="36042"/>
          <a:stretch>
            <a:fillRect/>
          </a:stretch>
        </p:blipFill>
        <p:spPr>
          <a:xfrm>
            <a:off x="3738969" y="647841"/>
            <a:ext cx="1560369" cy="296883"/>
          </a:xfrm>
          <a:prstGeom prst="rect">
            <a:avLst/>
          </a:prstGeom>
        </p:spPr>
      </p:pic>
      <p:pic>
        <p:nvPicPr>
          <p:cNvPr id="51" name="21 Imagen" descr="LOGO_IUCMC_Color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39856" y="792000"/>
            <a:ext cx="539472" cy="522058"/>
          </a:xfrm>
          <a:prstGeom prst="rect">
            <a:avLst/>
          </a:prstGeom>
        </p:spPr>
      </p:pic>
      <p:sp>
        <p:nvSpPr>
          <p:cNvPr id="52" name="51 CuadroTexto"/>
          <p:cNvSpPr txBox="1"/>
          <p:nvPr/>
        </p:nvSpPr>
        <p:spPr>
          <a:xfrm>
            <a:off x="1259633" y="1556792"/>
            <a:ext cx="6849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Martes 03                                                                                                          Miércoles 04</a:t>
            </a:r>
            <a:endParaRPr lang="es-VE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3098890" y="3460309"/>
            <a:ext cx="3076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1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Redes Sociales - Portal</a:t>
            </a:r>
            <a:endParaRPr lang="es-VE" sz="1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2662308" y="858566"/>
            <a:ext cx="367119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200" b="1" i="0" u="sng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Programaci</a:t>
            </a:r>
            <a:r>
              <a:rPr kumimoji="0" lang="es-VE" sz="1200" b="1" i="0" u="sng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ó</a:t>
            </a:r>
            <a:r>
              <a:rPr kumimoji="0" lang="es-VE" sz="1200" b="1" i="0" u="sng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n Preliminar de Ponencias </a:t>
            </a:r>
            <a:endParaRPr kumimoji="0" lang="es-V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VE" sz="1400" b="1" u="sng" dirty="0" smtClean="0">
                <a:solidFill>
                  <a:srgbClr val="215868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Institución Universitaria Colegio Mayor del Cauca</a:t>
            </a:r>
            <a:endParaRPr kumimoji="0" lang="es-V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3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Rectángulo"/>
          <p:cNvSpPr/>
          <p:nvPr/>
        </p:nvSpPr>
        <p:spPr>
          <a:xfrm>
            <a:off x="3281583" y="134634"/>
            <a:ext cx="276364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</a:rPr>
              <a:t>III Encuentro Internacional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979712" y="350658"/>
            <a:ext cx="515719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cap="all" dirty="0" smtClean="0">
                <a:ln w="9000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de Investigadores y Estudiantes </a:t>
            </a:r>
            <a:endParaRPr lang="es-ES" b="1" cap="all" dirty="0">
              <a:ln w="9000" cmpd="sng">
                <a:noFill/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</a:endParaRPr>
          </a:p>
        </p:txBody>
      </p:sp>
      <p:pic>
        <p:nvPicPr>
          <p:cNvPr id="5" name="41 Imagen" descr="Logo definitivo Reoalcei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624" y="188640"/>
            <a:ext cx="576064" cy="584772"/>
          </a:xfrm>
          <a:prstGeom prst="rect">
            <a:avLst/>
          </a:prstGeom>
        </p:spPr>
      </p:pic>
      <p:pic>
        <p:nvPicPr>
          <p:cNvPr id="6" name="5 Imagen" descr="REOALCeI 1.png"/>
          <p:cNvPicPr/>
          <p:nvPr/>
        </p:nvPicPr>
        <p:blipFill>
          <a:blip r:embed="rId3" cstate="print"/>
          <a:srcRect l="9470" t="18025" r="9182" b="36042"/>
          <a:stretch>
            <a:fillRect/>
          </a:stretch>
        </p:blipFill>
        <p:spPr>
          <a:xfrm>
            <a:off x="3802528" y="655094"/>
            <a:ext cx="1560369" cy="370616"/>
          </a:xfrm>
          <a:prstGeom prst="rect">
            <a:avLst/>
          </a:prstGeom>
        </p:spPr>
      </p:pic>
      <p:grpSp>
        <p:nvGrpSpPr>
          <p:cNvPr id="32" name="13 Grupo"/>
          <p:cNvGrpSpPr/>
          <p:nvPr/>
        </p:nvGrpSpPr>
        <p:grpSpPr>
          <a:xfrm>
            <a:off x="5867582" y="6525344"/>
            <a:ext cx="3024336" cy="257776"/>
            <a:chOff x="5004048" y="6512711"/>
            <a:chExt cx="3072594" cy="213000"/>
          </a:xfrm>
        </p:grpSpPr>
        <p:pic>
          <p:nvPicPr>
            <p:cNvPr id="33" name="32 Imagen" descr="Encuentros.png"/>
            <p:cNvPicPr>
              <a:picLocks noChangeAspect="1"/>
            </p:cNvPicPr>
            <p:nvPr/>
          </p:nvPicPr>
          <p:blipFill>
            <a:blip r:embed="rId4" cstate="print"/>
            <a:srcRect t="34491"/>
            <a:stretch>
              <a:fillRect/>
            </a:stretch>
          </p:blipFill>
          <p:spPr>
            <a:xfrm>
              <a:off x="5004048" y="6525344"/>
              <a:ext cx="2186096" cy="190111"/>
            </a:xfrm>
            <a:prstGeom prst="rect">
              <a:avLst/>
            </a:prstGeom>
          </p:spPr>
        </p:pic>
        <p:pic>
          <p:nvPicPr>
            <p:cNvPr id="34" name="33 Imagen" descr="REOALCeI 1.png"/>
            <p:cNvPicPr/>
            <p:nvPr/>
          </p:nvPicPr>
          <p:blipFill>
            <a:blip r:embed="rId3" cstate="print"/>
            <a:srcRect l="9470" t="18025" r="9182" b="36042"/>
            <a:stretch>
              <a:fillRect/>
            </a:stretch>
          </p:blipFill>
          <p:spPr>
            <a:xfrm>
              <a:off x="7056655" y="6512711"/>
              <a:ext cx="1019987" cy="213000"/>
            </a:xfrm>
            <a:prstGeom prst="rect">
              <a:avLst/>
            </a:prstGeom>
          </p:spPr>
        </p:pic>
      </p:grpSp>
      <p:pic>
        <p:nvPicPr>
          <p:cNvPr id="36" name="21 Imagen" descr="LOGO_IUCMC_Color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452320" y="188640"/>
            <a:ext cx="576064" cy="585554"/>
          </a:xfrm>
          <a:prstGeom prst="rect">
            <a:avLst/>
          </a:prstGeom>
        </p:spPr>
      </p:pic>
      <p:graphicFrame>
        <p:nvGraphicFramePr>
          <p:cNvPr id="139" name="13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331471"/>
              </p:ext>
            </p:extLst>
          </p:nvPr>
        </p:nvGraphicFramePr>
        <p:xfrm>
          <a:off x="672329" y="1412966"/>
          <a:ext cx="7789500" cy="3429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72547"/>
                <a:gridCol w="567457"/>
                <a:gridCol w="6749496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N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PONENCIAS VIRTUALES (GRABADAS)  SALA VIRTUAL MARTES 3, 8 AM- 12 M</a:t>
                      </a:r>
                      <a:endParaRPr lang="es-VE" sz="16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</a:tr>
            </a:tbl>
          </a:graphicData>
        </a:graphic>
      </p:graphicFrame>
      <p:sp>
        <p:nvSpPr>
          <p:cNvPr id="143" name="142 CuadroTexto"/>
          <p:cNvSpPr txBox="1"/>
          <p:nvPr/>
        </p:nvSpPr>
        <p:spPr>
          <a:xfrm>
            <a:off x="235627" y="6516792"/>
            <a:ext cx="30139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050" b="1" dirty="0" smtClean="0"/>
              <a:t>N: Número de orden  –  P: Ponencia   </a:t>
            </a:r>
            <a:endParaRPr lang="es-VE" sz="1050" b="1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60560"/>
              </p:ext>
            </p:extLst>
          </p:nvPr>
        </p:nvGraphicFramePr>
        <p:xfrm>
          <a:off x="703830" y="1726662"/>
          <a:ext cx="7728136" cy="4658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328"/>
                <a:gridCol w="576064"/>
                <a:gridCol w="6696744"/>
              </a:tblGrid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es-VE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52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Análisis de Tareas de ensamblaje sin el uso de la visión: Oportunidad para el diseño de tecnologías de apoyo en ambientes manufactureros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40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err="1" smtClean="0">
                          <a:latin typeface="Arial Narrow" pitchFamily="34" charset="0"/>
                        </a:rPr>
                        <a:t>Branding</a:t>
                      </a:r>
                      <a:r>
                        <a:rPr lang="es-VE" sz="1400" dirty="0" smtClean="0">
                          <a:latin typeface="Arial Narrow" pitchFamily="34" charset="0"/>
                        </a:rPr>
                        <a:t> y estrategias de valor de marca en los centros nocturnos en el contexto fronterizo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89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latin typeface="Arial Narrow" pitchFamily="34" charset="0"/>
                        </a:rPr>
                        <a:t>Responsabilidad social entre el voluntarismo, la ética y la profundización de la democracia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101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latin typeface="Arial Narrow" pitchFamily="34" charset="0"/>
                        </a:rPr>
                        <a:t>El papel del desarrollo sustentable y humano a través de la cultura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187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latin typeface="Arial Narrow" pitchFamily="34" charset="0"/>
                        </a:rPr>
                        <a:t>Acciones voluntarias ambientales en innovación de las empresas en la región Centro Occidental de México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106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Riesgo </a:t>
                      </a:r>
                      <a:r>
                        <a:rPr lang="es-VE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zoonótico</a:t>
                      </a:r>
                      <a:r>
                        <a:rPr lang="es-V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asociado al tráfico ilegal de primates no humanos (</a:t>
                      </a:r>
                      <a:r>
                        <a:rPr lang="es-VE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aoutus</a:t>
                      </a:r>
                      <a:r>
                        <a:rPr lang="es-V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s-VE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sp</a:t>
                      </a:r>
                      <a:r>
                        <a:rPr lang="es-V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., </a:t>
                      </a:r>
                      <a:r>
                        <a:rPr lang="es-VE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Alouatta</a:t>
                      </a:r>
                      <a:r>
                        <a:rPr lang="es-V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s-VE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seniculus</a:t>
                      </a:r>
                      <a:r>
                        <a:rPr lang="es-V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y </a:t>
                      </a:r>
                      <a:r>
                        <a:rPr lang="es-VE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cebus</a:t>
                      </a:r>
                      <a:r>
                        <a:rPr lang="es-V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s-VE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versicolor</a:t>
                      </a:r>
                      <a:r>
                        <a:rPr lang="es-V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) en el Caribe Colombiano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Saber del adulto/a con diabetes mellitus sobre autocuidado en Moche- Perú</a:t>
                      </a:r>
                      <a:endParaRPr lang="es-MX" sz="1400" b="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Actitudes y prácticas contra cáncer de cuello uterino y mama en </a:t>
                      </a:r>
                      <a:r>
                        <a:rPr lang="es-PE" sz="14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adolescentes de un colegio público de Trujillo </a:t>
                      </a:r>
                      <a:endParaRPr lang="es-VE" sz="1100" dirty="0" smtClean="0"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215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Realidades del ecoturismo como una estrategia de desarrollo y combate a la pobreza en las comunidades indígenas de México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Arial Narrow" panose="020B0606020202030204" pitchFamily="34" charset="0"/>
                        </a:rPr>
                        <a:t>Diseño de un plan estratégico para la empresas  </a:t>
                      </a:r>
                      <a:r>
                        <a:rPr lang="es-MX" sz="1400" dirty="0" err="1" smtClean="0">
                          <a:latin typeface="Arial Narrow" panose="020B0606020202030204" pitchFamily="34" charset="0"/>
                        </a:rPr>
                        <a:t>Ceblar</a:t>
                      </a:r>
                      <a:r>
                        <a:rPr lang="es-MX" sz="1400" dirty="0" smtClean="0">
                          <a:latin typeface="Arial Narrow" panose="020B0606020202030204" pitchFamily="34" charset="0"/>
                        </a:rPr>
                        <a:t> en el municipio de Aquitania Boyacá</a:t>
                      </a:r>
                      <a:endParaRPr lang="es-VE" sz="1400" dirty="0" smtClean="0">
                        <a:latin typeface="Arial Narrow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8" name="37 Rectángulo"/>
          <p:cNvSpPr/>
          <p:nvPr/>
        </p:nvSpPr>
        <p:spPr>
          <a:xfrm>
            <a:off x="-4429000" y="1629570"/>
            <a:ext cx="412361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VE" sz="11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24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Rectángulo"/>
          <p:cNvSpPr/>
          <p:nvPr/>
        </p:nvSpPr>
        <p:spPr>
          <a:xfrm>
            <a:off x="3281583" y="134634"/>
            <a:ext cx="276364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</a:rPr>
              <a:t>III Encuentro Internacional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979712" y="350658"/>
            <a:ext cx="515719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cap="all" dirty="0" smtClean="0">
                <a:ln w="9000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de Investigadores y Estudiantes </a:t>
            </a:r>
            <a:endParaRPr lang="es-ES" b="1" cap="all" dirty="0">
              <a:ln w="9000" cmpd="sng">
                <a:noFill/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</a:endParaRPr>
          </a:p>
        </p:txBody>
      </p:sp>
      <p:pic>
        <p:nvPicPr>
          <p:cNvPr id="5" name="41 Imagen" descr="Logo definitivo Reoalcei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624" y="188640"/>
            <a:ext cx="576064" cy="584772"/>
          </a:xfrm>
          <a:prstGeom prst="rect">
            <a:avLst/>
          </a:prstGeom>
        </p:spPr>
      </p:pic>
      <p:pic>
        <p:nvPicPr>
          <p:cNvPr id="6" name="5 Imagen" descr="REOALCeI 1.png"/>
          <p:cNvPicPr/>
          <p:nvPr/>
        </p:nvPicPr>
        <p:blipFill>
          <a:blip r:embed="rId3" cstate="print"/>
          <a:srcRect l="9470" t="18025" r="9182" b="36042"/>
          <a:stretch>
            <a:fillRect/>
          </a:stretch>
        </p:blipFill>
        <p:spPr>
          <a:xfrm>
            <a:off x="3802528" y="655094"/>
            <a:ext cx="1560369" cy="370616"/>
          </a:xfrm>
          <a:prstGeom prst="rect">
            <a:avLst/>
          </a:prstGeom>
        </p:spPr>
      </p:pic>
      <p:grpSp>
        <p:nvGrpSpPr>
          <p:cNvPr id="32" name="13 Grupo"/>
          <p:cNvGrpSpPr/>
          <p:nvPr/>
        </p:nvGrpSpPr>
        <p:grpSpPr>
          <a:xfrm>
            <a:off x="5867582" y="6525344"/>
            <a:ext cx="3024336" cy="257776"/>
            <a:chOff x="5004048" y="6512711"/>
            <a:chExt cx="3072594" cy="213000"/>
          </a:xfrm>
        </p:grpSpPr>
        <p:pic>
          <p:nvPicPr>
            <p:cNvPr id="33" name="32 Imagen" descr="Encuentros.png"/>
            <p:cNvPicPr>
              <a:picLocks noChangeAspect="1"/>
            </p:cNvPicPr>
            <p:nvPr/>
          </p:nvPicPr>
          <p:blipFill>
            <a:blip r:embed="rId4" cstate="print"/>
            <a:srcRect t="34491"/>
            <a:stretch>
              <a:fillRect/>
            </a:stretch>
          </p:blipFill>
          <p:spPr>
            <a:xfrm>
              <a:off x="5004048" y="6525344"/>
              <a:ext cx="2186096" cy="190111"/>
            </a:xfrm>
            <a:prstGeom prst="rect">
              <a:avLst/>
            </a:prstGeom>
          </p:spPr>
        </p:pic>
        <p:pic>
          <p:nvPicPr>
            <p:cNvPr id="34" name="33 Imagen" descr="REOALCeI 1.png"/>
            <p:cNvPicPr/>
            <p:nvPr/>
          </p:nvPicPr>
          <p:blipFill>
            <a:blip r:embed="rId3" cstate="print"/>
            <a:srcRect l="9470" t="18025" r="9182" b="36042"/>
            <a:stretch>
              <a:fillRect/>
            </a:stretch>
          </p:blipFill>
          <p:spPr>
            <a:xfrm>
              <a:off x="7056655" y="6512711"/>
              <a:ext cx="1019987" cy="213000"/>
            </a:xfrm>
            <a:prstGeom prst="rect">
              <a:avLst/>
            </a:prstGeom>
          </p:spPr>
        </p:pic>
      </p:grpSp>
      <p:pic>
        <p:nvPicPr>
          <p:cNvPr id="36" name="21 Imagen" descr="LOGO_IUCMC_Color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452320" y="188640"/>
            <a:ext cx="576064" cy="585554"/>
          </a:xfrm>
          <a:prstGeom prst="rect">
            <a:avLst/>
          </a:prstGeom>
        </p:spPr>
      </p:pic>
      <p:graphicFrame>
        <p:nvGraphicFramePr>
          <p:cNvPr id="139" name="13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41906"/>
              </p:ext>
            </p:extLst>
          </p:nvPr>
        </p:nvGraphicFramePr>
        <p:xfrm>
          <a:off x="672329" y="1412966"/>
          <a:ext cx="7789500" cy="3429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72547"/>
                <a:gridCol w="567457"/>
                <a:gridCol w="6749496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N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PONENCIA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</a:tr>
            </a:tbl>
          </a:graphicData>
        </a:graphic>
      </p:graphicFrame>
      <p:sp>
        <p:nvSpPr>
          <p:cNvPr id="143" name="142 CuadroTexto"/>
          <p:cNvSpPr txBox="1"/>
          <p:nvPr/>
        </p:nvSpPr>
        <p:spPr>
          <a:xfrm>
            <a:off x="235627" y="6516792"/>
            <a:ext cx="30139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050" b="1" dirty="0" smtClean="0"/>
              <a:t>N: Número de orden  –  P: Ponencia   </a:t>
            </a:r>
            <a:endParaRPr lang="es-VE" sz="1050" b="1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383769"/>
              </p:ext>
            </p:extLst>
          </p:nvPr>
        </p:nvGraphicFramePr>
        <p:xfrm>
          <a:off x="703830" y="1726662"/>
          <a:ext cx="7728136" cy="4553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328"/>
                <a:gridCol w="576064"/>
                <a:gridCol w="6696744"/>
              </a:tblGrid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es-VE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Estrategia de mercadotecnia para ecoturismo experiencial en </a:t>
                      </a:r>
                      <a:r>
                        <a:rPr lang="es-MX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Capulálpam</a:t>
                      </a:r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de Méndez, Oaxaca, México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35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300" dirty="0" smtClean="0">
                          <a:latin typeface="Arial Narrow" pitchFamily="34" charset="0"/>
                        </a:rPr>
                        <a:t>Comportamiento de la inflación y su impacto en los trabajadores asalariados de la zona metropolitana de Guadalajara, Jalisco, México, durante 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400" dirty="0" smtClean="0"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400" dirty="0" smtClean="0"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400" dirty="0" smtClean="0"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400" b="0" kern="120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100" dirty="0" smtClean="0"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400" dirty="0" smtClean="0">
                        <a:latin typeface="Arial Narrow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8" name="37 Rectángulo"/>
          <p:cNvSpPr/>
          <p:nvPr/>
        </p:nvSpPr>
        <p:spPr>
          <a:xfrm>
            <a:off x="-4429000" y="1629570"/>
            <a:ext cx="412361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VE" sz="11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96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Rectángulo"/>
          <p:cNvSpPr/>
          <p:nvPr/>
        </p:nvSpPr>
        <p:spPr>
          <a:xfrm>
            <a:off x="3281583" y="134634"/>
            <a:ext cx="276364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</a:rPr>
              <a:t>III Encuentro Internacional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979712" y="350658"/>
            <a:ext cx="515719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cap="all" dirty="0" smtClean="0">
                <a:ln w="9000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de Investigadores y Estudiantes </a:t>
            </a:r>
            <a:endParaRPr lang="es-ES" b="1" cap="all" dirty="0">
              <a:ln w="9000" cmpd="sng">
                <a:noFill/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</a:endParaRPr>
          </a:p>
        </p:txBody>
      </p:sp>
      <p:pic>
        <p:nvPicPr>
          <p:cNvPr id="5" name="41 Imagen" descr="Logo definitivo Reoalcei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624" y="188640"/>
            <a:ext cx="576064" cy="584772"/>
          </a:xfrm>
          <a:prstGeom prst="rect">
            <a:avLst/>
          </a:prstGeom>
        </p:spPr>
      </p:pic>
      <p:pic>
        <p:nvPicPr>
          <p:cNvPr id="6" name="5 Imagen" descr="REOALCeI 1.png"/>
          <p:cNvPicPr/>
          <p:nvPr/>
        </p:nvPicPr>
        <p:blipFill>
          <a:blip r:embed="rId3" cstate="print"/>
          <a:srcRect l="9470" t="18025" r="9182" b="36042"/>
          <a:stretch>
            <a:fillRect/>
          </a:stretch>
        </p:blipFill>
        <p:spPr>
          <a:xfrm>
            <a:off x="3802528" y="655094"/>
            <a:ext cx="1560369" cy="370616"/>
          </a:xfrm>
          <a:prstGeom prst="rect">
            <a:avLst/>
          </a:prstGeom>
        </p:spPr>
      </p:pic>
      <p:sp>
        <p:nvSpPr>
          <p:cNvPr id="53" name="Rectangle 1"/>
          <p:cNvSpPr>
            <a:spLocks noChangeArrowheads="1"/>
          </p:cNvSpPr>
          <p:nvPr/>
        </p:nvSpPr>
        <p:spPr bwMode="auto">
          <a:xfrm>
            <a:off x="348542" y="1101460"/>
            <a:ext cx="337275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Martes 03 diciembre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de 2019</a:t>
            </a:r>
            <a:endParaRPr kumimoji="0" lang="es-VE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angle 1"/>
          <p:cNvSpPr>
            <a:spLocks noChangeArrowheads="1"/>
          </p:cNvSpPr>
          <p:nvPr/>
        </p:nvSpPr>
        <p:spPr bwMode="auto">
          <a:xfrm>
            <a:off x="5724129" y="1095558"/>
            <a:ext cx="30396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Horario: 8:30 am – 12:30 pm</a:t>
            </a:r>
            <a:endParaRPr kumimoji="0" lang="es-VE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2" name="13 Grupo"/>
          <p:cNvGrpSpPr/>
          <p:nvPr/>
        </p:nvGrpSpPr>
        <p:grpSpPr>
          <a:xfrm>
            <a:off x="5867582" y="6525344"/>
            <a:ext cx="3024336" cy="257776"/>
            <a:chOff x="5004048" y="6512711"/>
            <a:chExt cx="3072594" cy="213000"/>
          </a:xfrm>
        </p:grpSpPr>
        <p:pic>
          <p:nvPicPr>
            <p:cNvPr id="33" name="32 Imagen" descr="Encuentros.png"/>
            <p:cNvPicPr>
              <a:picLocks noChangeAspect="1"/>
            </p:cNvPicPr>
            <p:nvPr/>
          </p:nvPicPr>
          <p:blipFill>
            <a:blip r:embed="rId4" cstate="print"/>
            <a:srcRect t="34491"/>
            <a:stretch>
              <a:fillRect/>
            </a:stretch>
          </p:blipFill>
          <p:spPr>
            <a:xfrm>
              <a:off x="5004048" y="6525344"/>
              <a:ext cx="2186096" cy="190111"/>
            </a:xfrm>
            <a:prstGeom prst="rect">
              <a:avLst/>
            </a:prstGeom>
          </p:spPr>
        </p:pic>
        <p:pic>
          <p:nvPicPr>
            <p:cNvPr id="34" name="33 Imagen" descr="REOALCeI 1.png"/>
            <p:cNvPicPr/>
            <p:nvPr/>
          </p:nvPicPr>
          <p:blipFill>
            <a:blip r:embed="rId3" cstate="print"/>
            <a:srcRect l="9470" t="18025" r="9182" b="36042"/>
            <a:stretch>
              <a:fillRect/>
            </a:stretch>
          </p:blipFill>
          <p:spPr>
            <a:xfrm>
              <a:off x="7056655" y="6512711"/>
              <a:ext cx="1019987" cy="213000"/>
            </a:xfrm>
            <a:prstGeom prst="rect">
              <a:avLst/>
            </a:prstGeom>
          </p:spPr>
        </p:pic>
      </p:grpSp>
      <p:pic>
        <p:nvPicPr>
          <p:cNvPr id="36" name="21 Imagen" descr="LOGO_IUCMC_Color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452320" y="188640"/>
            <a:ext cx="576064" cy="585554"/>
          </a:xfrm>
          <a:prstGeom prst="rect">
            <a:avLst/>
          </a:prstGeom>
        </p:spPr>
      </p:pic>
      <p:graphicFrame>
        <p:nvGraphicFramePr>
          <p:cNvPr id="139" name="13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980408"/>
              </p:ext>
            </p:extLst>
          </p:nvPr>
        </p:nvGraphicFramePr>
        <p:xfrm>
          <a:off x="285008" y="1412966"/>
          <a:ext cx="8607472" cy="3429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74117"/>
                <a:gridCol w="569343"/>
                <a:gridCol w="6699916"/>
                <a:gridCol w="864096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N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PONENCIA ok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Hora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</a:tr>
            </a:tbl>
          </a:graphicData>
        </a:graphic>
      </p:graphicFrame>
      <p:sp>
        <p:nvSpPr>
          <p:cNvPr id="143" name="142 CuadroTexto"/>
          <p:cNvSpPr txBox="1"/>
          <p:nvPr/>
        </p:nvSpPr>
        <p:spPr>
          <a:xfrm>
            <a:off x="235627" y="6516792"/>
            <a:ext cx="30139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050" b="1" dirty="0" smtClean="0"/>
              <a:t>N: Número de orden  –  P: Ponencia   </a:t>
            </a:r>
            <a:endParaRPr lang="es-VE" sz="1050" b="1" dirty="0"/>
          </a:p>
        </p:txBody>
      </p:sp>
      <p:sp>
        <p:nvSpPr>
          <p:cNvPr id="144" name="143 CuadroTexto"/>
          <p:cNvSpPr txBox="1"/>
          <p:nvPr/>
        </p:nvSpPr>
        <p:spPr>
          <a:xfrm>
            <a:off x="3628737" y="110674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Salón 304</a:t>
            </a:r>
            <a:endParaRPr lang="es-V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657738"/>
              </p:ext>
            </p:extLst>
          </p:nvPr>
        </p:nvGraphicFramePr>
        <p:xfrm>
          <a:off x="301995" y="1726662"/>
          <a:ext cx="8570796" cy="4566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328"/>
                <a:gridCol w="576064"/>
                <a:gridCol w="6696744"/>
                <a:gridCol w="842660"/>
              </a:tblGrid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es-VE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36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3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SW online como herramienta para la materia de investigación de operaciones CUCEA</a:t>
                      </a:r>
                      <a:endParaRPr lang="es-VE" sz="1300" b="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8915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8:30</a:t>
                      </a:r>
                      <a:r>
                        <a:rPr lang="es-ES" sz="1100" b="1" spc="-25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am</a:t>
                      </a:r>
                      <a:endParaRPr lang="es-MX" sz="11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8915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8:50</a:t>
                      </a:r>
                      <a:r>
                        <a:rPr lang="es-ES" sz="1100" b="1" spc="-3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am</a:t>
                      </a:r>
                      <a:endParaRPr lang="es-MX" sz="11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180 A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300" dirty="0" smtClean="0">
                          <a:latin typeface="Arial Narrow" pitchFamily="34" charset="0"/>
                        </a:rPr>
                        <a:t>Pertinencia programa de enfermería universidad Santiago de Cali, desde  perspectiva del egresado y del empleador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8915">
                        <a:spcBef>
                          <a:spcPts val="55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8:55</a:t>
                      </a:r>
                      <a:r>
                        <a:rPr lang="es-ES" sz="1100" b="1" spc="-3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am</a:t>
                      </a:r>
                      <a:endParaRPr lang="es-MX" sz="11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8915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9:15</a:t>
                      </a:r>
                      <a:r>
                        <a:rPr lang="es-ES" sz="1100" b="1" spc="-2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am</a:t>
                      </a:r>
                      <a:endParaRPr lang="es-MX" sz="11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178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300" dirty="0" smtClean="0">
                          <a:latin typeface="Arial Narrow" pitchFamily="34" charset="0"/>
                        </a:rPr>
                        <a:t>Características de estilos de vida de estudiantes universitarios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8915"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9:20</a:t>
                      </a:r>
                      <a:r>
                        <a:rPr lang="es-ES" sz="1100" b="1" spc="-3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am</a:t>
                      </a:r>
                      <a:endParaRPr lang="es-MX" sz="11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8915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9:40</a:t>
                      </a:r>
                      <a:r>
                        <a:rPr lang="es-ES" sz="1100" b="1" spc="-3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am</a:t>
                      </a:r>
                      <a:endParaRPr lang="es-MX" sz="11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124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300" dirty="0" smtClean="0">
                          <a:latin typeface="Arial Narrow" pitchFamily="34" charset="0"/>
                        </a:rPr>
                        <a:t>Acceso a educación superior como derecho humano fundamental: México 2010-2017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8915"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9:45</a:t>
                      </a:r>
                      <a:r>
                        <a:rPr lang="es-ES" sz="1100" b="1" spc="-3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am</a:t>
                      </a:r>
                      <a:endParaRPr lang="es-MX" sz="11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8915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10:05</a:t>
                      </a:r>
                      <a:r>
                        <a:rPr lang="es-ES" sz="1100" b="1" spc="-3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am</a:t>
                      </a:r>
                      <a:endParaRPr lang="es-MX" sz="11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126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300" dirty="0" smtClean="0">
                          <a:latin typeface="Arial Narrow" pitchFamily="34" charset="0"/>
                        </a:rPr>
                        <a:t>La importancia de la acreditación a nivel superior: caso Centro Universitario de Ciencias Económico-Administrativas  de la Universidad de Guadalajara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8915"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10:10:</a:t>
                      </a:r>
                      <a:r>
                        <a:rPr lang="es-ES" sz="1100" b="1" spc="-3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am</a:t>
                      </a:r>
                      <a:endParaRPr lang="es-MX" sz="11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208915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10:30</a:t>
                      </a:r>
                      <a:r>
                        <a:rPr lang="es-ES" sz="1100" b="1" spc="-3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am</a:t>
                      </a:r>
                      <a:endParaRPr lang="es-MX" sz="11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136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300" dirty="0" smtClean="0">
                          <a:latin typeface="Arial Narrow" pitchFamily="34" charset="0"/>
                        </a:rPr>
                        <a:t>Modelos de mercadeo relacional en educación y la articulación con el docente universitario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8435"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10:35</a:t>
                      </a:r>
                      <a:r>
                        <a:rPr lang="es-ES" sz="1100" b="1" spc="-45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am</a:t>
                      </a:r>
                      <a:endParaRPr lang="es-MX" sz="11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178435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10:55 </a:t>
                      </a:r>
                      <a:r>
                        <a:rPr lang="es-ES" sz="1100" b="1" spc="-35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am</a:t>
                      </a:r>
                      <a:endParaRPr lang="es-MX" sz="11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145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300" dirty="0" smtClean="0">
                          <a:latin typeface="Arial Narrow" pitchFamily="34" charset="0"/>
                        </a:rPr>
                        <a:t>La formación del profesorado en América Latina. Apuntes</a:t>
                      </a:r>
                      <a:r>
                        <a:rPr lang="es-VE" sz="1300" baseline="0" dirty="0" smtClean="0">
                          <a:latin typeface="Arial Narrow" pitchFamily="34" charset="0"/>
                        </a:rPr>
                        <a:t> para la calidad educativa</a:t>
                      </a:r>
                      <a:endParaRPr lang="es-VE" sz="1300" dirty="0" smtClean="0"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8435">
                        <a:spcBef>
                          <a:spcPts val="38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11:00</a:t>
                      </a:r>
                      <a:r>
                        <a:rPr lang="es-ES" sz="1100" b="1" spc="-45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am</a:t>
                      </a:r>
                      <a:endParaRPr lang="es-MX" sz="11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178435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11:20</a:t>
                      </a:r>
                      <a:r>
                        <a:rPr lang="es-ES" sz="1100" b="1" spc="-45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am</a:t>
                      </a:r>
                      <a:endParaRPr lang="es-MX" sz="11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latin typeface="Arial Narrow" panose="020B0606020202030204" pitchFamily="34" charset="0"/>
                        </a:rPr>
                        <a:t>136</a:t>
                      </a:r>
                      <a:endParaRPr lang="es-VE" sz="1400" b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3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Modelos de mercadeo relacional en educación y la articulación con el docente universitario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8435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11:25</a:t>
                      </a:r>
                      <a:r>
                        <a:rPr lang="es-ES" sz="1100" b="1" spc="-35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am</a:t>
                      </a:r>
                      <a:endParaRPr lang="es-MX" sz="11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178435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11:45</a:t>
                      </a:r>
                      <a:r>
                        <a:rPr lang="es-ES" sz="1100" b="1" spc="-45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am</a:t>
                      </a:r>
                      <a:endParaRPr lang="es-MX" sz="11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137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Los alimentos no son </a:t>
                      </a:r>
                      <a:r>
                        <a:rPr lang="es-VE" sz="1400" b="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commodities</a:t>
                      </a:r>
                      <a:r>
                        <a:rPr lang="es-VE" sz="14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: seguridad alimentaria para la sostenibilidad de la Amazonia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8435">
                        <a:spcBef>
                          <a:spcPts val="385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11:50</a:t>
                      </a:r>
                      <a:r>
                        <a:rPr lang="es-ES" sz="1100" b="1" spc="-45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am</a:t>
                      </a:r>
                      <a:endParaRPr lang="es-MX" sz="11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178435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12:10</a:t>
                      </a:r>
                      <a:r>
                        <a:rPr lang="es-ES" sz="1100" b="1" spc="-45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am</a:t>
                      </a:r>
                      <a:endParaRPr lang="es-MX" sz="11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b="1" dirty="0" smtClean="0"/>
                        <a:t>182</a:t>
                      </a:r>
                      <a:endParaRPr lang="es-VE" sz="13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300" dirty="0" smtClean="0">
                          <a:latin typeface="Arial Narrow" pitchFamily="34" charset="0"/>
                        </a:rPr>
                        <a:t>Generación de un modelo de gestión integral en salud desde la participación social y comunitaria con poblaciones vulnerables de alta ruralidad</a:t>
                      </a:r>
                      <a:endParaRPr lang="es-VE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8435">
                        <a:spcBef>
                          <a:spcPts val="555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12:15</a:t>
                      </a:r>
                      <a:r>
                        <a:rPr lang="es-ES" sz="1100" b="1" spc="-45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 </a:t>
                      </a:r>
                      <a:r>
                        <a:rPr lang="es-ES" sz="11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M</a:t>
                      </a:r>
                      <a:endParaRPr lang="es-MX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  <a:p>
                      <a:pPr marL="178435"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 Narrow"/>
                          <a:ea typeface="Arial Narrow"/>
                          <a:cs typeface="Arial Narrow"/>
                        </a:rPr>
                        <a:t>12:35 M</a:t>
                      </a:r>
                      <a:endParaRPr lang="es-MX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 Narrow"/>
                        <a:ea typeface="Arial Narrow"/>
                        <a:cs typeface="Arial Narrow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Rectángulo"/>
          <p:cNvSpPr/>
          <p:nvPr/>
        </p:nvSpPr>
        <p:spPr>
          <a:xfrm>
            <a:off x="3281583" y="134634"/>
            <a:ext cx="276364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</a:rPr>
              <a:t>III Encuentro Internacional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979712" y="350658"/>
            <a:ext cx="515719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cap="all" dirty="0" smtClean="0">
                <a:ln w="9000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de Investigadores y Estudiantes </a:t>
            </a:r>
            <a:endParaRPr lang="es-ES" b="1" cap="all" dirty="0">
              <a:ln w="9000" cmpd="sng">
                <a:noFill/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</a:endParaRPr>
          </a:p>
        </p:txBody>
      </p:sp>
      <p:pic>
        <p:nvPicPr>
          <p:cNvPr id="5" name="41 Imagen" descr="Logo definitivo Reoalcei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624" y="188640"/>
            <a:ext cx="576064" cy="584772"/>
          </a:xfrm>
          <a:prstGeom prst="rect">
            <a:avLst/>
          </a:prstGeom>
        </p:spPr>
      </p:pic>
      <p:pic>
        <p:nvPicPr>
          <p:cNvPr id="6" name="5 Imagen" descr="REOALCeI 1.png"/>
          <p:cNvPicPr/>
          <p:nvPr/>
        </p:nvPicPr>
        <p:blipFill>
          <a:blip r:embed="rId3" cstate="print"/>
          <a:srcRect l="9470" t="18025" r="9182" b="36042"/>
          <a:stretch>
            <a:fillRect/>
          </a:stretch>
        </p:blipFill>
        <p:spPr>
          <a:xfrm>
            <a:off x="3802528" y="655094"/>
            <a:ext cx="1560369" cy="370616"/>
          </a:xfrm>
          <a:prstGeom prst="rect">
            <a:avLst/>
          </a:prstGeom>
        </p:spPr>
      </p:pic>
      <p:sp>
        <p:nvSpPr>
          <p:cNvPr id="53" name="Rectangle 1"/>
          <p:cNvSpPr>
            <a:spLocks noChangeArrowheads="1"/>
          </p:cNvSpPr>
          <p:nvPr/>
        </p:nvSpPr>
        <p:spPr bwMode="auto">
          <a:xfrm>
            <a:off x="348542" y="1101460"/>
            <a:ext cx="337275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Martes 03 diciembre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de 2019</a:t>
            </a:r>
            <a:endParaRPr kumimoji="0" lang="es-VE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angle 1"/>
          <p:cNvSpPr>
            <a:spLocks noChangeArrowheads="1"/>
          </p:cNvSpPr>
          <p:nvPr/>
        </p:nvSpPr>
        <p:spPr bwMode="auto">
          <a:xfrm>
            <a:off x="5724129" y="1095558"/>
            <a:ext cx="30396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Horario: 8:00 am – 12:00 pm</a:t>
            </a:r>
            <a:endParaRPr kumimoji="0" lang="es-VE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2" name="13 Grupo"/>
          <p:cNvGrpSpPr/>
          <p:nvPr/>
        </p:nvGrpSpPr>
        <p:grpSpPr>
          <a:xfrm>
            <a:off x="5867582" y="6525344"/>
            <a:ext cx="3024336" cy="257776"/>
            <a:chOff x="5004048" y="6512711"/>
            <a:chExt cx="3072594" cy="213000"/>
          </a:xfrm>
        </p:grpSpPr>
        <p:pic>
          <p:nvPicPr>
            <p:cNvPr id="33" name="32 Imagen" descr="Encuentros.png"/>
            <p:cNvPicPr>
              <a:picLocks noChangeAspect="1"/>
            </p:cNvPicPr>
            <p:nvPr/>
          </p:nvPicPr>
          <p:blipFill>
            <a:blip r:embed="rId4" cstate="print"/>
            <a:srcRect t="34491"/>
            <a:stretch>
              <a:fillRect/>
            </a:stretch>
          </p:blipFill>
          <p:spPr>
            <a:xfrm>
              <a:off x="5004048" y="6525344"/>
              <a:ext cx="2186096" cy="190111"/>
            </a:xfrm>
            <a:prstGeom prst="rect">
              <a:avLst/>
            </a:prstGeom>
          </p:spPr>
        </p:pic>
        <p:pic>
          <p:nvPicPr>
            <p:cNvPr id="34" name="33 Imagen" descr="REOALCeI 1.png"/>
            <p:cNvPicPr/>
            <p:nvPr/>
          </p:nvPicPr>
          <p:blipFill>
            <a:blip r:embed="rId3" cstate="print"/>
            <a:srcRect l="9470" t="18025" r="9182" b="36042"/>
            <a:stretch>
              <a:fillRect/>
            </a:stretch>
          </p:blipFill>
          <p:spPr>
            <a:xfrm>
              <a:off x="7056655" y="6512711"/>
              <a:ext cx="1019987" cy="213000"/>
            </a:xfrm>
            <a:prstGeom prst="rect">
              <a:avLst/>
            </a:prstGeom>
          </p:spPr>
        </p:pic>
      </p:grpSp>
      <p:pic>
        <p:nvPicPr>
          <p:cNvPr id="36" name="21 Imagen" descr="LOGO_IUCMC_Color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452320" y="188640"/>
            <a:ext cx="576064" cy="585554"/>
          </a:xfrm>
          <a:prstGeom prst="rect">
            <a:avLst/>
          </a:prstGeom>
        </p:spPr>
      </p:pic>
      <p:graphicFrame>
        <p:nvGraphicFramePr>
          <p:cNvPr id="139" name="13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937191"/>
              </p:ext>
            </p:extLst>
          </p:nvPr>
        </p:nvGraphicFramePr>
        <p:xfrm>
          <a:off x="285008" y="1412966"/>
          <a:ext cx="8607472" cy="3429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74117"/>
                <a:gridCol w="569343"/>
                <a:gridCol w="6699916"/>
                <a:gridCol w="864096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N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PONENCIA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Hora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</a:tr>
            </a:tbl>
          </a:graphicData>
        </a:graphic>
      </p:graphicFrame>
      <p:sp>
        <p:nvSpPr>
          <p:cNvPr id="143" name="142 CuadroTexto"/>
          <p:cNvSpPr txBox="1"/>
          <p:nvPr/>
        </p:nvSpPr>
        <p:spPr>
          <a:xfrm>
            <a:off x="235627" y="6516792"/>
            <a:ext cx="30139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050" b="1" dirty="0" smtClean="0"/>
              <a:t>N: Número de orden  –  P: Ponencia   </a:t>
            </a:r>
            <a:endParaRPr lang="es-VE" sz="1050" b="1" dirty="0"/>
          </a:p>
        </p:txBody>
      </p:sp>
      <p:sp>
        <p:nvSpPr>
          <p:cNvPr id="144" name="143 CuadroTexto"/>
          <p:cNvSpPr txBox="1"/>
          <p:nvPr/>
        </p:nvSpPr>
        <p:spPr>
          <a:xfrm>
            <a:off x="3628737" y="110674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Salón 501</a:t>
            </a:r>
            <a:endParaRPr lang="es-V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011378"/>
              </p:ext>
            </p:extLst>
          </p:nvPr>
        </p:nvGraphicFramePr>
        <p:xfrm>
          <a:off x="301995" y="1726662"/>
          <a:ext cx="8570796" cy="4733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328"/>
                <a:gridCol w="576064"/>
                <a:gridCol w="6696744"/>
                <a:gridCol w="842660"/>
              </a:tblGrid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es-VE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VE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Exploración de actividades agroecológicas en el resguardo </a:t>
                      </a:r>
                      <a:r>
                        <a:rPr lang="es-VE" sz="1400" b="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Kankuamo</a:t>
                      </a:r>
                      <a:r>
                        <a:rPr lang="es-VE" sz="14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de </a:t>
                      </a:r>
                      <a:r>
                        <a:rPr lang="es-VE" sz="1400" b="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Ataquez</a:t>
                      </a:r>
                      <a:r>
                        <a:rPr lang="es-VE" sz="14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en la Sierra Nevada de Santa Marta, Departamento del César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8:00 am 8:20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VE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Análisis de redes sociales en la toma de decisiones de productores del resguardo </a:t>
                      </a:r>
                      <a:r>
                        <a:rPr lang="es-VE" sz="14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Kankuamo</a:t>
                      </a:r>
                      <a:r>
                        <a:rPr lang="es-VE" sz="14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de </a:t>
                      </a:r>
                      <a:r>
                        <a:rPr lang="es-VE" sz="14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Atanquez</a:t>
                      </a:r>
                      <a:r>
                        <a:rPr lang="es-VE" sz="14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en la Sierra Nevada de Santa Marta, Departamento del César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8:25 am     8:45</a:t>
                      </a:r>
                      <a:r>
                        <a:rPr lang="es-MX" sz="11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am</a:t>
                      </a:r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   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El Perfil Emprendedor: Una Competencia Estratégica del Docente Universitario en Colombia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8:50 am   </a:t>
                      </a:r>
                      <a:r>
                        <a:rPr lang="es-MX" sz="11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9:05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Aplicación de </a:t>
                      </a:r>
                      <a:r>
                        <a:rPr lang="es-VE" sz="14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saccharoyces</a:t>
                      </a:r>
                      <a:r>
                        <a:rPr lang="es-VE" sz="14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</a:t>
                      </a:r>
                      <a:r>
                        <a:rPr lang="es-VE" sz="14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cerevisiae</a:t>
                      </a:r>
                      <a:r>
                        <a:rPr lang="es-VE" sz="14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para acelerar el proceso de compostaje de </a:t>
                      </a:r>
                      <a:r>
                        <a:rPr lang="es-VE" sz="14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bio</a:t>
                      </a:r>
                      <a:r>
                        <a:rPr lang="es-VE" sz="14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-residuos de una institución educativa como contribución a la reducción de </a:t>
                      </a:r>
                      <a:r>
                        <a:rPr lang="es-VE" sz="14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gei</a:t>
                      </a:r>
                      <a:r>
                        <a:rPr lang="es-VE" sz="14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en el 2018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9:10 am     9:30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Proyecto de Innovación Social Corazón Contento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9:35 am</a:t>
                      </a:r>
                      <a:r>
                        <a:rPr lang="es-MX" sz="11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  9:55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36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Estrategias pedagógicas para la formación en investigación que presentan los programas profesionales de la Universidad Popular del César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10:00 am     10:20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Análisis </a:t>
                      </a:r>
                      <a:r>
                        <a:rPr lang="es-V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de Mercados para determinar la viabilidad del café de Boyacá en Capsulas Biodegradables en la ciudad de </a:t>
                      </a:r>
                      <a:r>
                        <a:rPr lang="es-VE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Sogamosa</a:t>
                      </a:r>
                      <a:r>
                        <a:rPr lang="es-V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10:25 am      10:45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VE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u="none" strike="noStrike" dirty="0" smtClean="0">
                          <a:effectLst/>
                          <a:latin typeface="Arial Narrow" panose="020B0606020202030204" pitchFamily="34" charset="0"/>
                        </a:rPr>
                        <a:t>Perfil docente y logro de competencias en estudiantes universitarios de educación y enfermería</a:t>
                      </a:r>
                      <a:endParaRPr lang="es-MX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10:50 am     11:05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Estrategias de aprendizaje y rendimiento académico universitario: una mirada desde los estudiantes del tecnológicos públicos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11:10 am     11:30 am     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300" b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Rehabilitación de la avenida panorama a escala de </a:t>
                      </a:r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adultos mayores </a:t>
                      </a: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– Bajío </a:t>
                      </a:r>
                      <a:r>
                        <a:rPr lang="es-MX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Leon</a:t>
                      </a: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Guanajuato, México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11:35 am      11:55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707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Rectángulo"/>
          <p:cNvSpPr/>
          <p:nvPr/>
        </p:nvSpPr>
        <p:spPr>
          <a:xfrm>
            <a:off x="3281583" y="134634"/>
            <a:ext cx="276364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</a:rPr>
              <a:t>III Encuentro Internacional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979712" y="350658"/>
            <a:ext cx="515719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cap="all" dirty="0" smtClean="0">
                <a:ln w="9000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de Investigadores y Estudiantes </a:t>
            </a:r>
            <a:endParaRPr lang="es-ES" b="1" cap="all" dirty="0">
              <a:ln w="9000" cmpd="sng">
                <a:noFill/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</a:endParaRPr>
          </a:p>
        </p:txBody>
      </p:sp>
      <p:pic>
        <p:nvPicPr>
          <p:cNvPr id="5" name="41 Imagen" descr="Logo definitivo Reoalcei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624" y="188640"/>
            <a:ext cx="576064" cy="584772"/>
          </a:xfrm>
          <a:prstGeom prst="rect">
            <a:avLst/>
          </a:prstGeom>
        </p:spPr>
      </p:pic>
      <p:pic>
        <p:nvPicPr>
          <p:cNvPr id="6" name="5 Imagen" descr="REOALCeI 1.png"/>
          <p:cNvPicPr/>
          <p:nvPr/>
        </p:nvPicPr>
        <p:blipFill>
          <a:blip r:embed="rId3" cstate="print"/>
          <a:srcRect l="9470" t="18025" r="9182" b="36042"/>
          <a:stretch>
            <a:fillRect/>
          </a:stretch>
        </p:blipFill>
        <p:spPr>
          <a:xfrm>
            <a:off x="3802528" y="655094"/>
            <a:ext cx="1560369" cy="370616"/>
          </a:xfrm>
          <a:prstGeom prst="rect">
            <a:avLst/>
          </a:prstGeom>
        </p:spPr>
      </p:pic>
      <p:sp>
        <p:nvSpPr>
          <p:cNvPr id="53" name="Rectangle 1"/>
          <p:cNvSpPr>
            <a:spLocks noChangeArrowheads="1"/>
          </p:cNvSpPr>
          <p:nvPr/>
        </p:nvSpPr>
        <p:spPr bwMode="auto">
          <a:xfrm>
            <a:off x="348542" y="1101460"/>
            <a:ext cx="337275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Miércoles 04 diciembre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de 2019</a:t>
            </a:r>
            <a:endParaRPr kumimoji="0" lang="es-VE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angle 1"/>
          <p:cNvSpPr>
            <a:spLocks noChangeArrowheads="1"/>
          </p:cNvSpPr>
          <p:nvPr/>
        </p:nvSpPr>
        <p:spPr bwMode="auto">
          <a:xfrm>
            <a:off x="5724129" y="1095558"/>
            <a:ext cx="30396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Horario: 8:00 am – 12:00 pm</a:t>
            </a:r>
            <a:endParaRPr kumimoji="0" lang="es-VE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2" name="13 Grupo"/>
          <p:cNvGrpSpPr/>
          <p:nvPr/>
        </p:nvGrpSpPr>
        <p:grpSpPr>
          <a:xfrm>
            <a:off x="5867582" y="6525344"/>
            <a:ext cx="3024336" cy="257776"/>
            <a:chOff x="5004048" y="6512711"/>
            <a:chExt cx="3072594" cy="213000"/>
          </a:xfrm>
        </p:grpSpPr>
        <p:pic>
          <p:nvPicPr>
            <p:cNvPr id="33" name="32 Imagen" descr="Encuentros.png"/>
            <p:cNvPicPr>
              <a:picLocks noChangeAspect="1"/>
            </p:cNvPicPr>
            <p:nvPr/>
          </p:nvPicPr>
          <p:blipFill>
            <a:blip r:embed="rId4" cstate="print"/>
            <a:srcRect t="34491"/>
            <a:stretch>
              <a:fillRect/>
            </a:stretch>
          </p:blipFill>
          <p:spPr>
            <a:xfrm>
              <a:off x="5004048" y="6525344"/>
              <a:ext cx="2186096" cy="190111"/>
            </a:xfrm>
            <a:prstGeom prst="rect">
              <a:avLst/>
            </a:prstGeom>
          </p:spPr>
        </p:pic>
        <p:pic>
          <p:nvPicPr>
            <p:cNvPr id="34" name="33 Imagen" descr="REOALCeI 1.png"/>
            <p:cNvPicPr/>
            <p:nvPr/>
          </p:nvPicPr>
          <p:blipFill>
            <a:blip r:embed="rId3" cstate="print"/>
            <a:srcRect l="9470" t="18025" r="9182" b="36042"/>
            <a:stretch>
              <a:fillRect/>
            </a:stretch>
          </p:blipFill>
          <p:spPr>
            <a:xfrm>
              <a:off x="7056655" y="6512711"/>
              <a:ext cx="1019987" cy="213000"/>
            </a:xfrm>
            <a:prstGeom prst="rect">
              <a:avLst/>
            </a:prstGeom>
          </p:spPr>
        </p:pic>
      </p:grpSp>
      <p:pic>
        <p:nvPicPr>
          <p:cNvPr id="36" name="21 Imagen" descr="LOGO_IUCMC_Color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452320" y="188640"/>
            <a:ext cx="576064" cy="585554"/>
          </a:xfrm>
          <a:prstGeom prst="rect">
            <a:avLst/>
          </a:prstGeom>
        </p:spPr>
      </p:pic>
      <p:graphicFrame>
        <p:nvGraphicFramePr>
          <p:cNvPr id="139" name="13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568935"/>
              </p:ext>
            </p:extLst>
          </p:nvPr>
        </p:nvGraphicFramePr>
        <p:xfrm>
          <a:off x="285008" y="1412966"/>
          <a:ext cx="8607472" cy="3429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74117"/>
                <a:gridCol w="569343"/>
                <a:gridCol w="6699916"/>
                <a:gridCol w="864096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N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PONENCIA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Hora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</a:tr>
            </a:tbl>
          </a:graphicData>
        </a:graphic>
      </p:graphicFrame>
      <p:sp>
        <p:nvSpPr>
          <p:cNvPr id="143" name="142 CuadroTexto"/>
          <p:cNvSpPr txBox="1"/>
          <p:nvPr/>
        </p:nvSpPr>
        <p:spPr>
          <a:xfrm>
            <a:off x="235627" y="6516792"/>
            <a:ext cx="30139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050" b="1" dirty="0" smtClean="0"/>
              <a:t>N: Número de orden  –  P: Ponencia   </a:t>
            </a:r>
            <a:endParaRPr lang="es-VE" sz="1050" b="1" dirty="0"/>
          </a:p>
        </p:txBody>
      </p:sp>
      <p:sp>
        <p:nvSpPr>
          <p:cNvPr id="144" name="143 CuadroTexto"/>
          <p:cNvSpPr txBox="1"/>
          <p:nvPr/>
        </p:nvSpPr>
        <p:spPr>
          <a:xfrm>
            <a:off x="3628737" y="110674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Salón 304</a:t>
            </a:r>
            <a:endParaRPr lang="es-V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211778"/>
              </p:ext>
            </p:extLst>
          </p:nvPr>
        </p:nvGraphicFramePr>
        <p:xfrm>
          <a:off x="301995" y="1726662"/>
          <a:ext cx="8570796" cy="4658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328"/>
                <a:gridCol w="576064"/>
                <a:gridCol w="6696744"/>
                <a:gridCol w="842660"/>
              </a:tblGrid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es-VE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181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b="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Dislipidemia</a:t>
                      </a:r>
                      <a:r>
                        <a:rPr lang="es-VE" sz="14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y estrés en estudiantes universitarios: un enemigo silencioso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8:00 am 8:20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latin typeface="Arial Narrow" pitchFamily="34" charset="0"/>
                        </a:rPr>
                        <a:t>Contribución de los proyectos tecnológicos en el desempeño innovador de las regiones Colombianas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8:25 am     8:45</a:t>
                      </a:r>
                      <a:r>
                        <a:rPr lang="es-MX" sz="11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am</a:t>
                      </a:r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   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79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latin typeface="Arial Narrow" pitchFamily="34" charset="0"/>
                        </a:rPr>
                        <a:t>La inmigración externa y su incidencia en la economía informal del Cantón Riobamba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8:50 am   </a:t>
                      </a:r>
                      <a:r>
                        <a:rPr lang="es-MX" sz="11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9:05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143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latin typeface="Arial Narrow" pitchFamily="34" charset="0"/>
                        </a:rPr>
                        <a:t>Revisión crítica de la igualdad en las acciones afirmativas en Latinoamérica: una aproximación comparativa entre Colombia y Chile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9:10 am     9:30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147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latin typeface="Arial Narrow" pitchFamily="34" charset="0"/>
                        </a:rPr>
                        <a:t>Impacto de las emigraciones forzadas de colombianos en el periodo 2014-2018 en el entorno socioeconómico nacional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9:35 am</a:t>
                      </a:r>
                      <a:r>
                        <a:rPr lang="es-MX" sz="11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  9:55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149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latin typeface="Arial Narrow" pitchFamily="34" charset="0"/>
                        </a:rPr>
                        <a:t>Aportes para la construcción de una medida global de la pobreza: El Caso de Colombia 2011 - 2017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10:00 am     10:20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178 A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latin typeface="Arial Narrow" pitchFamily="34" charset="0"/>
                        </a:rPr>
                        <a:t>Conocimientos y prácticas de métodos anticonceptivos en estudiantes indígenas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10:25 am      10:45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178 B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latin typeface="Arial Narrow" pitchFamily="34" charset="0"/>
                        </a:rPr>
                        <a:t>Factores relacionados a la inasistencia a un programa de Hipertensión Arterial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10:50 am     11:05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191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latin typeface="Arial Narrow" pitchFamily="34" charset="0"/>
                        </a:rPr>
                        <a:t>Uso y abuso de la </a:t>
                      </a:r>
                      <a:r>
                        <a:rPr lang="es-VE" sz="1400" dirty="0" err="1" smtClean="0">
                          <a:latin typeface="Arial Narrow" pitchFamily="34" charset="0"/>
                        </a:rPr>
                        <a:t>cienciometría</a:t>
                      </a:r>
                      <a:endParaRPr lang="es-VE" sz="1400" dirty="0" smtClean="0"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11:10 am     11:30 am     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111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Empoderamiento femenino: Análisis para la igualdad de género en las Organizaciones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11:35 am      11:55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826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Rectángulo"/>
          <p:cNvSpPr/>
          <p:nvPr/>
        </p:nvSpPr>
        <p:spPr>
          <a:xfrm>
            <a:off x="3281583" y="134634"/>
            <a:ext cx="276364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</a:rPr>
              <a:t>III Encuentro Internacional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979712" y="350658"/>
            <a:ext cx="515719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cap="all" dirty="0" smtClean="0">
                <a:ln w="9000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de Investigadores y Estudiantes </a:t>
            </a:r>
            <a:endParaRPr lang="es-ES" b="1" cap="all" dirty="0">
              <a:ln w="9000" cmpd="sng">
                <a:noFill/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</a:endParaRPr>
          </a:p>
        </p:txBody>
      </p:sp>
      <p:pic>
        <p:nvPicPr>
          <p:cNvPr id="5" name="41 Imagen" descr="Logo definitivo Reoalcei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624" y="188640"/>
            <a:ext cx="576064" cy="584772"/>
          </a:xfrm>
          <a:prstGeom prst="rect">
            <a:avLst/>
          </a:prstGeom>
        </p:spPr>
      </p:pic>
      <p:pic>
        <p:nvPicPr>
          <p:cNvPr id="6" name="5 Imagen" descr="REOALCeI 1.png"/>
          <p:cNvPicPr/>
          <p:nvPr/>
        </p:nvPicPr>
        <p:blipFill>
          <a:blip r:embed="rId3" cstate="print"/>
          <a:srcRect l="9470" t="18025" r="9182" b="36042"/>
          <a:stretch>
            <a:fillRect/>
          </a:stretch>
        </p:blipFill>
        <p:spPr>
          <a:xfrm>
            <a:off x="3802528" y="655094"/>
            <a:ext cx="1560369" cy="370616"/>
          </a:xfrm>
          <a:prstGeom prst="rect">
            <a:avLst/>
          </a:prstGeom>
        </p:spPr>
      </p:pic>
      <p:sp>
        <p:nvSpPr>
          <p:cNvPr id="53" name="Rectangle 1"/>
          <p:cNvSpPr>
            <a:spLocks noChangeArrowheads="1"/>
          </p:cNvSpPr>
          <p:nvPr/>
        </p:nvSpPr>
        <p:spPr bwMode="auto">
          <a:xfrm>
            <a:off x="348542" y="1101460"/>
            <a:ext cx="337275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Miércoles 04 diciembre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de 2019</a:t>
            </a:r>
            <a:endParaRPr kumimoji="0" lang="es-VE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angle 1"/>
          <p:cNvSpPr>
            <a:spLocks noChangeArrowheads="1"/>
          </p:cNvSpPr>
          <p:nvPr/>
        </p:nvSpPr>
        <p:spPr bwMode="auto">
          <a:xfrm>
            <a:off x="5724129" y="1095558"/>
            <a:ext cx="30396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Horario: 8:00 am – 12:00 pm</a:t>
            </a:r>
            <a:endParaRPr kumimoji="0" lang="es-VE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2" name="13 Grupo"/>
          <p:cNvGrpSpPr/>
          <p:nvPr/>
        </p:nvGrpSpPr>
        <p:grpSpPr>
          <a:xfrm>
            <a:off x="5867582" y="6525344"/>
            <a:ext cx="3024336" cy="257776"/>
            <a:chOff x="5004048" y="6512711"/>
            <a:chExt cx="3072594" cy="213000"/>
          </a:xfrm>
        </p:grpSpPr>
        <p:pic>
          <p:nvPicPr>
            <p:cNvPr id="33" name="32 Imagen" descr="Encuentros.png"/>
            <p:cNvPicPr>
              <a:picLocks noChangeAspect="1"/>
            </p:cNvPicPr>
            <p:nvPr/>
          </p:nvPicPr>
          <p:blipFill>
            <a:blip r:embed="rId4" cstate="print"/>
            <a:srcRect t="34491"/>
            <a:stretch>
              <a:fillRect/>
            </a:stretch>
          </p:blipFill>
          <p:spPr>
            <a:xfrm>
              <a:off x="5004048" y="6525344"/>
              <a:ext cx="2186096" cy="190111"/>
            </a:xfrm>
            <a:prstGeom prst="rect">
              <a:avLst/>
            </a:prstGeom>
          </p:spPr>
        </p:pic>
        <p:pic>
          <p:nvPicPr>
            <p:cNvPr id="34" name="33 Imagen" descr="REOALCeI 1.png"/>
            <p:cNvPicPr/>
            <p:nvPr/>
          </p:nvPicPr>
          <p:blipFill>
            <a:blip r:embed="rId3" cstate="print"/>
            <a:srcRect l="9470" t="18025" r="9182" b="36042"/>
            <a:stretch>
              <a:fillRect/>
            </a:stretch>
          </p:blipFill>
          <p:spPr>
            <a:xfrm>
              <a:off x="7056655" y="6512711"/>
              <a:ext cx="1019987" cy="213000"/>
            </a:xfrm>
            <a:prstGeom prst="rect">
              <a:avLst/>
            </a:prstGeom>
          </p:spPr>
        </p:pic>
      </p:grpSp>
      <p:pic>
        <p:nvPicPr>
          <p:cNvPr id="36" name="21 Imagen" descr="LOGO_IUCMC_Color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452320" y="188640"/>
            <a:ext cx="576064" cy="585554"/>
          </a:xfrm>
          <a:prstGeom prst="rect">
            <a:avLst/>
          </a:prstGeom>
        </p:spPr>
      </p:pic>
      <p:graphicFrame>
        <p:nvGraphicFramePr>
          <p:cNvPr id="139" name="13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94484"/>
              </p:ext>
            </p:extLst>
          </p:nvPr>
        </p:nvGraphicFramePr>
        <p:xfrm>
          <a:off x="285008" y="1412966"/>
          <a:ext cx="8607472" cy="3429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74117"/>
                <a:gridCol w="569343"/>
                <a:gridCol w="6699916"/>
                <a:gridCol w="864096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N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PONENCIA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Hora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</a:tr>
            </a:tbl>
          </a:graphicData>
        </a:graphic>
      </p:graphicFrame>
      <p:sp>
        <p:nvSpPr>
          <p:cNvPr id="143" name="142 CuadroTexto"/>
          <p:cNvSpPr txBox="1"/>
          <p:nvPr/>
        </p:nvSpPr>
        <p:spPr>
          <a:xfrm>
            <a:off x="235627" y="6516792"/>
            <a:ext cx="30139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050" b="1" dirty="0" smtClean="0"/>
              <a:t>N: Número de orden  –  P: Ponencia   </a:t>
            </a:r>
            <a:endParaRPr lang="es-VE" sz="1050" b="1" dirty="0"/>
          </a:p>
        </p:txBody>
      </p:sp>
      <p:sp>
        <p:nvSpPr>
          <p:cNvPr id="144" name="143 CuadroTexto"/>
          <p:cNvSpPr txBox="1"/>
          <p:nvPr/>
        </p:nvSpPr>
        <p:spPr>
          <a:xfrm>
            <a:off x="3203848" y="110674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Salón 304 </a:t>
            </a:r>
            <a:endParaRPr lang="es-V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147315"/>
              </p:ext>
            </p:extLst>
          </p:nvPr>
        </p:nvGraphicFramePr>
        <p:xfrm>
          <a:off x="301995" y="1726662"/>
          <a:ext cx="8570796" cy="4434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328"/>
                <a:gridCol w="576064"/>
                <a:gridCol w="6696744"/>
                <a:gridCol w="842660"/>
              </a:tblGrid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es-VE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172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TURISMO SOSTENIBLE: UNA VISION DESDE LA PERSPECTIVA DEL BIENESTAR Y LA SATISFACCION DE RESIDENTES Y TURISTAS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8:00 am 8:20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400" dirty="0" smtClean="0"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8:25 am     8:45</a:t>
                      </a:r>
                      <a:r>
                        <a:rPr lang="es-MX" sz="11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am</a:t>
                      </a:r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   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400" dirty="0" smtClean="0"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8:50 am   </a:t>
                      </a:r>
                      <a:r>
                        <a:rPr lang="es-MX" sz="11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9:05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400" dirty="0" smtClean="0"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9:10 am     9:30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400" dirty="0" smtClean="0"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9:35 am</a:t>
                      </a:r>
                      <a:r>
                        <a:rPr lang="es-MX" sz="11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  9:55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400" dirty="0" smtClean="0"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10:00 am     10:20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400" dirty="0" smtClean="0"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10:25 am      10:45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400" dirty="0" smtClean="0"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10:50 am     11:05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400" dirty="0" smtClean="0"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11:10 am     11:30 am     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400" b="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11:35 am      11:55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530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Rectángulo"/>
          <p:cNvSpPr/>
          <p:nvPr/>
        </p:nvSpPr>
        <p:spPr>
          <a:xfrm>
            <a:off x="3281583" y="134634"/>
            <a:ext cx="276364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</a:rPr>
              <a:t>III Encuentro Internacional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979712" y="350658"/>
            <a:ext cx="515719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cap="all" dirty="0" smtClean="0">
                <a:ln w="9000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de Investigadores y Estudiantes </a:t>
            </a:r>
            <a:endParaRPr lang="es-ES" b="1" cap="all" dirty="0">
              <a:ln w="9000" cmpd="sng">
                <a:noFill/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</a:endParaRPr>
          </a:p>
        </p:txBody>
      </p:sp>
      <p:pic>
        <p:nvPicPr>
          <p:cNvPr id="5" name="41 Imagen" descr="Logo definitivo Reoalcei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624" y="188640"/>
            <a:ext cx="576064" cy="584772"/>
          </a:xfrm>
          <a:prstGeom prst="rect">
            <a:avLst/>
          </a:prstGeom>
        </p:spPr>
      </p:pic>
      <p:pic>
        <p:nvPicPr>
          <p:cNvPr id="6" name="5 Imagen" descr="REOALCeI 1.png"/>
          <p:cNvPicPr/>
          <p:nvPr/>
        </p:nvPicPr>
        <p:blipFill>
          <a:blip r:embed="rId3" cstate="print"/>
          <a:srcRect l="9470" t="18025" r="9182" b="36042"/>
          <a:stretch>
            <a:fillRect/>
          </a:stretch>
        </p:blipFill>
        <p:spPr>
          <a:xfrm>
            <a:off x="3802528" y="655094"/>
            <a:ext cx="1560369" cy="370616"/>
          </a:xfrm>
          <a:prstGeom prst="rect">
            <a:avLst/>
          </a:prstGeom>
        </p:spPr>
      </p:pic>
      <p:sp>
        <p:nvSpPr>
          <p:cNvPr id="53" name="Rectangle 1"/>
          <p:cNvSpPr>
            <a:spLocks noChangeArrowheads="1"/>
          </p:cNvSpPr>
          <p:nvPr/>
        </p:nvSpPr>
        <p:spPr bwMode="auto">
          <a:xfrm>
            <a:off x="348542" y="1101460"/>
            <a:ext cx="337275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Miércoles 04 diciembre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de 2019</a:t>
            </a:r>
            <a:endParaRPr kumimoji="0" lang="es-VE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angle 1"/>
          <p:cNvSpPr>
            <a:spLocks noChangeArrowheads="1"/>
          </p:cNvSpPr>
          <p:nvPr/>
        </p:nvSpPr>
        <p:spPr bwMode="auto">
          <a:xfrm>
            <a:off x="5724129" y="1095558"/>
            <a:ext cx="30396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Horario: 8:00 am – 12:00 pm</a:t>
            </a:r>
            <a:endParaRPr kumimoji="0" lang="es-VE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2" name="13 Grupo"/>
          <p:cNvGrpSpPr/>
          <p:nvPr/>
        </p:nvGrpSpPr>
        <p:grpSpPr>
          <a:xfrm>
            <a:off x="5867582" y="6525344"/>
            <a:ext cx="3024336" cy="257776"/>
            <a:chOff x="5004048" y="6512711"/>
            <a:chExt cx="3072594" cy="213000"/>
          </a:xfrm>
        </p:grpSpPr>
        <p:pic>
          <p:nvPicPr>
            <p:cNvPr id="33" name="32 Imagen" descr="Encuentros.png"/>
            <p:cNvPicPr>
              <a:picLocks noChangeAspect="1"/>
            </p:cNvPicPr>
            <p:nvPr/>
          </p:nvPicPr>
          <p:blipFill>
            <a:blip r:embed="rId4" cstate="print"/>
            <a:srcRect t="34491"/>
            <a:stretch>
              <a:fillRect/>
            </a:stretch>
          </p:blipFill>
          <p:spPr>
            <a:xfrm>
              <a:off x="5004048" y="6525344"/>
              <a:ext cx="2186096" cy="190111"/>
            </a:xfrm>
            <a:prstGeom prst="rect">
              <a:avLst/>
            </a:prstGeom>
          </p:spPr>
        </p:pic>
        <p:pic>
          <p:nvPicPr>
            <p:cNvPr id="34" name="33 Imagen" descr="REOALCeI 1.png"/>
            <p:cNvPicPr/>
            <p:nvPr/>
          </p:nvPicPr>
          <p:blipFill>
            <a:blip r:embed="rId3" cstate="print"/>
            <a:srcRect l="9470" t="18025" r="9182" b="36042"/>
            <a:stretch>
              <a:fillRect/>
            </a:stretch>
          </p:blipFill>
          <p:spPr>
            <a:xfrm>
              <a:off x="7056655" y="6512711"/>
              <a:ext cx="1019987" cy="213000"/>
            </a:xfrm>
            <a:prstGeom prst="rect">
              <a:avLst/>
            </a:prstGeom>
          </p:spPr>
        </p:pic>
      </p:grpSp>
      <p:pic>
        <p:nvPicPr>
          <p:cNvPr id="36" name="21 Imagen" descr="LOGO_IUCMC_Color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452320" y="188640"/>
            <a:ext cx="576064" cy="585554"/>
          </a:xfrm>
          <a:prstGeom prst="rect">
            <a:avLst/>
          </a:prstGeom>
        </p:spPr>
      </p:pic>
      <p:graphicFrame>
        <p:nvGraphicFramePr>
          <p:cNvPr id="139" name="13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204684"/>
              </p:ext>
            </p:extLst>
          </p:nvPr>
        </p:nvGraphicFramePr>
        <p:xfrm>
          <a:off x="285008" y="1412966"/>
          <a:ext cx="8607472" cy="3429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74117"/>
                <a:gridCol w="569343"/>
                <a:gridCol w="6699916"/>
                <a:gridCol w="864096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N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PONENCIA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Hora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</a:tr>
            </a:tbl>
          </a:graphicData>
        </a:graphic>
      </p:graphicFrame>
      <p:sp>
        <p:nvSpPr>
          <p:cNvPr id="143" name="142 CuadroTexto"/>
          <p:cNvSpPr txBox="1"/>
          <p:nvPr/>
        </p:nvSpPr>
        <p:spPr>
          <a:xfrm>
            <a:off x="235627" y="6516792"/>
            <a:ext cx="30139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050" b="1" dirty="0" smtClean="0"/>
              <a:t>N: Número de orden  –  P: Ponencia   </a:t>
            </a:r>
            <a:endParaRPr lang="es-VE" sz="1050" b="1" dirty="0"/>
          </a:p>
        </p:txBody>
      </p:sp>
      <p:sp>
        <p:nvSpPr>
          <p:cNvPr id="144" name="143 CuadroTexto"/>
          <p:cNvSpPr txBox="1"/>
          <p:nvPr/>
        </p:nvSpPr>
        <p:spPr>
          <a:xfrm>
            <a:off x="3628737" y="110674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Salón 304</a:t>
            </a:r>
            <a:endParaRPr lang="es-V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859157"/>
              </p:ext>
            </p:extLst>
          </p:nvPr>
        </p:nvGraphicFramePr>
        <p:xfrm>
          <a:off x="301995" y="1726662"/>
          <a:ext cx="8570796" cy="4553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328"/>
                <a:gridCol w="576064"/>
                <a:gridCol w="6696744"/>
                <a:gridCol w="842660"/>
              </a:tblGrid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es-VE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V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Relación entre la fuerza de agarre y las medidas antropométricas en la población adulta de Bogotá ene l Sector Industrial</a:t>
                      </a:r>
                      <a:endParaRPr lang="es-VE" sz="1400" b="0" dirty="0" smtClean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8:00 am 8:20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Arial Narrow" pitchFamily="34" charset="0"/>
                        </a:rPr>
                        <a:t>Convivencia pacífica en estudiantes universitarios de ingeniería en Perú</a:t>
                      </a:r>
                      <a:endParaRPr lang="es-VE" sz="1400" dirty="0" smtClean="0"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8:25 am     8:45</a:t>
                      </a:r>
                      <a:r>
                        <a:rPr lang="es-MX" sz="11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am</a:t>
                      </a:r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   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latin typeface="Arial Narrow" pitchFamily="34" charset="0"/>
                        </a:rPr>
                        <a:t>Acciones didácticas problematizadora para configurar el pensamiento crítico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8:50 am   </a:t>
                      </a:r>
                      <a:r>
                        <a:rPr lang="es-MX" sz="11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9:05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113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Perfil docente y logro de competencias en estudiantes universitarios de educación y enfermería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9:10 am     9:30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Evaluación de la sostenibilidad de dos </a:t>
                      </a:r>
                      <a:r>
                        <a:rPr lang="es-MX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agroecosistemas</a:t>
                      </a:r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presentes en el Valle Yaqui, Sonora, México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9:35 am</a:t>
                      </a:r>
                      <a:r>
                        <a:rPr lang="es-MX" sz="11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  9:55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Vitalidad de la lengua Yaqui en el marco de la seguridad alimentaria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10:00 am     10:20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70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Determinación del dióxido de carbono durante la construcción de una sección del fraccionamiento Cantabria de ciudad Obregón, Sonora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10:25 am      10:45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144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200" dirty="0" smtClean="0">
                          <a:latin typeface="Arial Narrow" pitchFamily="34" charset="0"/>
                        </a:rPr>
                        <a:t>Inclusión social de la población estudiantil afrodescendiente: la experiencia de un colectivo de estudiantes universitarios</a:t>
                      </a:r>
                      <a:r>
                        <a:rPr lang="es-VE" sz="1000" dirty="0" smtClean="0">
                          <a:latin typeface="Arial Narrow" pitchFamily="34" charset="0"/>
                        </a:rPr>
                        <a:t>: estrategia para garantizar una educación inclusiva</a:t>
                      </a:r>
                      <a:r>
                        <a:rPr lang="es-VE" sz="1000" baseline="0" dirty="0" smtClean="0">
                          <a:latin typeface="Arial Narrow" pitchFamily="34" charset="0"/>
                        </a:rPr>
                        <a:t> y equitativa de calidad: conforme al objetivo 4 del desarrollo sostenible</a:t>
                      </a:r>
                      <a:r>
                        <a:rPr lang="es-VE" sz="1400" baseline="0" dirty="0" smtClean="0">
                          <a:latin typeface="Arial Narrow" pitchFamily="34" charset="0"/>
                        </a:rPr>
                        <a:t>.</a:t>
                      </a:r>
                      <a:endParaRPr lang="es-VE" sz="1400" dirty="0" smtClean="0"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10:50 am     11:05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Endomarketing</a:t>
                      </a:r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aplicado a instituciones de educación superior en el Caribe Colombiano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11:10 am     11:30 am     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300" b="1" dirty="0" smtClean="0"/>
                        <a:t>61 A</a:t>
                      </a:r>
                      <a:endParaRPr lang="es-VE" sz="13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Marketing educativo y excelencia académica en instituciones de educación secundaria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11:35 am      11:55 am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7" name="16 Rectángulo"/>
          <p:cNvSpPr/>
          <p:nvPr/>
        </p:nvSpPr>
        <p:spPr>
          <a:xfrm>
            <a:off x="-4111615" y="1746477"/>
            <a:ext cx="384042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VE" sz="1100" dirty="0">
              <a:latin typeface="Arial Narrow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-4175959" y="2456892"/>
            <a:ext cx="412845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VE" sz="11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26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 Box 3"/>
          <p:cNvSpPr txBox="1">
            <a:spLocks noChangeArrowheads="1"/>
          </p:cNvSpPr>
          <p:nvPr/>
        </p:nvSpPr>
        <p:spPr bwMode="auto">
          <a:xfrm>
            <a:off x="772992" y="1917924"/>
            <a:ext cx="7584843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100" b="1" i="0" u="none" strike="noStrike" cap="none" normalizeH="0" baseline="0" dirty="0" smtClean="0">
                <a:ln>
                  <a:noFill/>
                </a:ln>
                <a:solidFill>
                  <a:srgbClr val="215868"/>
                </a:solidFill>
                <a:effectLst/>
                <a:latin typeface="Arial Narrow" pitchFamily="34" charset="0"/>
                <a:cs typeface="Arial" pitchFamily="34" charset="0"/>
              </a:rPr>
              <a:t>Objetivo</a:t>
            </a:r>
          </a:p>
          <a:p>
            <a:pPr marL="87313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100" b="1" i="0" u="none" strike="noStrike" cap="none" normalizeH="0" baseline="0" dirty="0" smtClean="0">
                <a:ln>
                  <a:noFill/>
                </a:ln>
                <a:solidFill>
                  <a:srgbClr val="215868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tabLst/>
            </a:pPr>
            <a:r>
              <a:rPr kumimoji="0" lang="es-V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Reunir profesionales, profesores, investigadores y estudiantes de posgrado a nivel nacional e  internacional para discutir sus estudios, 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tabLst/>
            </a:pPr>
            <a:r>
              <a:rPr kumimoji="0" lang="es-V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investigaciones, aplicaciones y contribuciones, que reflejen innovación y carácter académico – científico; obtenidos durante el desarrollo y/o  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tabLst/>
            </a:pPr>
            <a:r>
              <a:rPr kumimoji="0" lang="es-V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conclusiones de proyectos de  investigación, tesis de maestrías y doctorados</a:t>
            </a:r>
            <a:r>
              <a:rPr kumimoji="0" lang="es-VE" sz="1100" b="0" i="0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Arial Narrow" pitchFamily="34" charset="0"/>
                <a:cs typeface="Arial" pitchFamily="34" charset="0"/>
              </a:rPr>
              <a:t>.</a:t>
            </a:r>
            <a:endParaRPr kumimoji="0" lang="es-V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29 Imagen" descr="Barra del encuentr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520" y="548680"/>
            <a:ext cx="144016" cy="6004710"/>
          </a:xfrm>
          <a:prstGeom prst="rect">
            <a:avLst/>
          </a:prstGeom>
        </p:spPr>
      </p:pic>
      <p:sp>
        <p:nvSpPr>
          <p:cNvPr id="24" name="23 Rectángulo"/>
          <p:cNvSpPr/>
          <p:nvPr/>
        </p:nvSpPr>
        <p:spPr>
          <a:xfrm>
            <a:off x="1375744" y="3473648"/>
            <a:ext cx="64327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VE" sz="1400" dirty="0" smtClean="0"/>
              <a:t>ODS 6, ODS 13, ODS 14, ODS 15</a:t>
            </a:r>
            <a:endParaRPr lang="es-VE" sz="1400" dirty="0"/>
          </a:p>
        </p:txBody>
      </p:sp>
      <p:sp>
        <p:nvSpPr>
          <p:cNvPr id="33" name="32 Rectángulo"/>
          <p:cNvSpPr/>
          <p:nvPr/>
        </p:nvSpPr>
        <p:spPr>
          <a:xfrm>
            <a:off x="3396771" y="3157451"/>
            <a:ext cx="24513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VE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DIMENSIÓN AMBIENTAL </a:t>
            </a:r>
            <a:endParaRPr lang="es-VE" b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55" name="Text Box 8"/>
          <p:cNvSpPr txBox="1">
            <a:spLocks noChangeArrowheads="1"/>
          </p:cNvSpPr>
          <p:nvPr/>
        </p:nvSpPr>
        <p:spPr bwMode="auto">
          <a:xfrm>
            <a:off x="827584" y="4328391"/>
            <a:ext cx="7150353" cy="201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1.</a:t>
            </a:r>
            <a:r>
              <a:rPr kumimoji="0" lang="es-VE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Competitividad y Estrategias en las Organizaciones.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2. Sustentabilidad  Organizacional  y Estudios del Desarrollo.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3. Estado, Democracia, Gobierno, Instituciones y Política Públicas.</a:t>
            </a:r>
          </a:p>
          <a:p>
            <a:pPr marL="87313" marR="0" lvl="1" algn="just" defTabSz="914400" rtl="0" eaLnBrk="1" fontAlgn="base" latinLnBrk="0" hangingPunct="1">
              <a:lnSpc>
                <a:spcPts val="7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4. Educación, Instituciones y Sociedad.	</a:t>
            </a:r>
          </a:p>
          <a:p>
            <a:pPr marL="182563" marR="0" lvl="2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4.1. La Educación Inicial</a:t>
            </a:r>
            <a:r>
              <a:rPr kumimoji="0" lang="es-VE" sz="105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en Organizaciones Públicas y </a:t>
            </a:r>
          </a:p>
          <a:p>
            <a:pPr marL="455613" marR="0" lvl="2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Privadas de Latinoamérica y el Caribe.</a:t>
            </a:r>
          </a:p>
          <a:p>
            <a:pPr marL="182563" marR="0" lvl="2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4.2. Gestión y gerencia en Centros de Investigación en </a:t>
            </a:r>
          </a:p>
          <a:p>
            <a:pPr marL="455613" marR="0" lvl="2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América Latina y el Caribe.</a:t>
            </a:r>
          </a:p>
          <a:p>
            <a:pPr marL="182563" marR="0" lvl="2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VE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4.3. Gestión en organismos de ciencia, tecnología e innovación. </a:t>
            </a:r>
          </a:p>
          <a:p>
            <a:pPr marL="87313" marR="0" lvl="1" algn="just" defTabSz="914400" rtl="0" eaLnBrk="1" fontAlgn="base" latinLnBrk="0" hangingPunct="1">
              <a:lnSpc>
                <a:spcPts val="8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cs typeface="Arial" pitchFamily="34" charset="0"/>
              </a:rPr>
              <a:t>5. Gestión organizacional y estudios fiscales, financieros y contables</a:t>
            </a:r>
            <a:endParaRPr kumimoji="0" lang="es-V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6" name="21 Imagen" descr="LOGO_IUCMC_Color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40283" y="6309321"/>
            <a:ext cx="539472" cy="522058"/>
          </a:xfrm>
          <a:prstGeom prst="rect">
            <a:avLst/>
          </a:prstGeom>
        </p:spPr>
      </p:pic>
      <p:grpSp>
        <p:nvGrpSpPr>
          <p:cNvPr id="57" name="13 Grupo"/>
          <p:cNvGrpSpPr/>
          <p:nvPr/>
        </p:nvGrpSpPr>
        <p:grpSpPr>
          <a:xfrm>
            <a:off x="5957568" y="6548286"/>
            <a:ext cx="3024336" cy="257776"/>
            <a:chOff x="5004048" y="6512711"/>
            <a:chExt cx="3072594" cy="213000"/>
          </a:xfrm>
        </p:grpSpPr>
        <p:pic>
          <p:nvPicPr>
            <p:cNvPr id="58" name="57 Imagen" descr="Encuentros.png"/>
            <p:cNvPicPr>
              <a:picLocks noChangeAspect="1"/>
            </p:cNvPicPr>
            <p:nvPr/>
          </p:nvPicPr>
          <p:blipFill>
            <a:blip r:embed="rId4" cstate="print"/>
            <a:srcRect t="34491"/>
            <a:stretch>
              <a:fillRect/>
            </a:stretch>
          </p:blipFill>
          <p:spPr>
            <a:xfrm>
              <a:off x="5004048" y="6525344"/>
              <a:ext cx="2186096" cy="190111"/>
            </a:xfrm>
            <a:prstGeom prst="rect">
              <a:avLst/>
            </a:prstGeom>
          </p:spPr>
        </p:pic>
        <p:pic>
          <p:nvPicPr>
            <p:cNvPr id="59" name="58 Imagen" descr="REOALCeI 1.png"/>
            <p:cNvPicPr/>
            <p:nvPr/>
          </p:nvPicPr>
          <p:blipFill>
            <a:blip r:embed="rId5" cstate="print"/>
            <a:srcRect l="9470" t="18025" r="9182" b="36042"/>
            <a:stretch>
              <a:fillRect/>
            </a:stretch>
          </p:blipFill>
          <p:spPr>
            <a:xfrm>
              <a:off x="7056655" y="6512711"/>
              <a:ext cx="1019987" cy="213000"/>
            </a:xfrm>
            <a:prstGeom prst="rect">
              <a:avLst/>
            </a:prstGeom>
          </p:spPr>
        </p:pic>
      </p:grpSp>
      <p:sp>
        <p:nvSpPr>
          <p:cNvPr id="61" name="60 Rectángulo"/>
          <p:cNvSpPr/>
          <p:nvPr/>
        </p:nvSpPr>
        <p:spPr>
          <a:xfrm>
            <a:off x="827585" y="3933055"/>
            <a:ext cx="7597632" cy="2376265"/>
          </a:xfrm>
          <a:prstGeom prst="rect">
            <a:avLst/>
          </a:prstGeom>
          <a:noFill/>
          <a:ln w="127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/>
          </a:p>
        </p:txBody>
      </p:sp>
      <p:sp>
        <p:nvSpPr>
          <p:cNvPr id="62" name="61 Rectángulo"/>
          <p:cNvSpPr/>
          <p:nvPr/>
        </p:nvSpPr>
        <p:spPr>
          <a:xfrm>
            <a:off x="840757" y="1906745"/>
            <a:ext cx="7584843" cy="1964688"/>
          </a:xfrm>
          <a:prstGeom prst="rect">
            <a:avLst/>
          </a:prstGeom>
          <a:noFill/>
          <a:ln w="127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dirty="0" smtClean="0"/>
              <a:t> </a:t>
            </a:r>
            <a:endParaRPr lang="es-VE" dirty="0"/>
          </a:p>
        </p:txBody>
      </p:sp>
      <p:sp>
        <p:nvSpPr>
          <p:cNvPr id="64" name="Text Box 4"/>
          <p:cNvSpPr txBox="1">
            <a:spLocks noChangeArrowheads="1"/>
          </p:cNvSpPr>
          <p:nvPr/>
        </p:nvSpPr>
        <p:spPr bwMode="auto">
          <a:xfrm>
            <a:off x="1483825" y="2870352"/>
            <a:ext cx="63367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600" b="1" i="0" u="sng" strike="noStrike" cap="none" normalizeH="0" baseline="0" dirty="0" smtClean="0">
                <a:ln>
                  <a:noFill/>
                </a:ln>
                <a:solidFill>
                  <a:srgbClr val="215868"/>
                </a:solidFill>
                <a:effectLst/>
                <a:latin typeface="Arial Narrow" pitchFamily="34" charset="0"/>
                <a:cs typeface="Arial" pitchFamily="34" charset="0"/>
              </a:rPr>
              <a:t>Objetivos del Desarrollo Sostenible (ODS) Áreas:</a:t>
            </a:r>
            <a:endParaRPr kumimoji="0" lang="es-V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3447559" y="3951206"/>
            <a:ext cx="24213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VE" sz="1600" b="1" i="0" u="sng" strike="noStrike" cap="none" normalizeH="0" baseline="0" dirty="0" smtClean="0">
                <a:ln>
                  <a:noFill/>
                </a:ln>
                <a:solidFill>
                  <a:srgbClr val="215868"/>
                </a:solidFill>
                <a:effectLst/>
                <a:latin typeface="Arial Narrow" pitchFamily="34" charset="0"/>
                <a:cs typeface="Arial" pitchFamily="34" charset="0"/>
              </a:rPr>
              <a:t>Áreas Temáticas REOALCEI</a:t>
            </a:r>
            <a:endParaRPr kumimoji="0" lang="es-V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2 Rectángulo"/>
          <p:cNvSpPr/>
          <p:nvPr/>
        </p:nvSpPr>
        <p:spPr>
          <a:xfrm>
            <a:off x="3379588" y="134634"/>
            <a:ext cx="2485745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600" b="1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</a:rPr>
              <a:t>III Encuentro Internacional </a:t>
            </a:r>
          </a:p>
        </p:txBody>
      </p:sp>
      <p:sp>
        <p:nvSpPr>
          <p:cNvPr id="69" name="68 Rectángulo"/>
          <p:cNvSpPr/>
          <p:nvPr/>
        </p:nvSpPr>
        <p:spPr>
          <a:xfrm>
            <a:off x="1938768" y="350658"/>
            <a:ext cx="5157192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600" b="1" cap="all" dirty="0" smtClean="0">
                <a:ln w="9000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de Investigadores y Estudiantes </a:t>
            </a:r>
            <a:endParaRPr lang="es-ES" sz="1600" b="1" cap="all" dirty="0">
              <a:ln w="9000" cmpd="sng">
                <a:noFill/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</a:endParaRPr>
          </a:p>
        </p:txBody>
      </p:sp>
      <p:pic>
        <p:nvPicPr>
          <p:cNvPr id="70" name="45 Imagen" descr="LOGO INSTITUTO SIN FONDO.pn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548332" y="80628"/>
            <a:ext cx="809504" cy="692784"/>
          </a:xfrm>
          <a:prstGeom prst="rect">
            <a:avLst/>
          </a:prstGeom>
        </p:spPr>
      </p:pic>
      <p:pic>
        <p:nvPicPr>
          <p:cNvPr id="71" name="41 Imagen" descr="Logo definitivo Reoalcei png.png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31573" y="188640"/>
            <a:ext cx="672075" cy="628982"/>
          </a:xfrm>
          <a:prstGeom prst="rect">
            <a:avLst/>
          </a:prstGeom>
        </p:spPr>
      </p:pic>
      <p:pic>
        <p:nvPicPr>
          <p:cNvPr id="72" name="71 Imagen" descr="REOALCeI 1.png"/>
          <p:cNvPicPr/>
          <p:nvPr/>
        </p:nvPicPr>
        <p:blipFill>
          <a:blip r:embed="rId5" cstate="print"/>
          <a:srcRect l="9470" t="18025" r="9182" b="36042"/>
          <a:stretch>
            <a:fillRect/>
          </a:stretch>
        </p:blipFill>
        <p:spPr>
          <a:xfrm>
            <a:off x="3738969" y="647841"/>
            <a:ext cx="1560369" cy="296883"/>
          </a:xfrm>
          <a:prstGeom prst="rect">
            <a:avLst/>
          </a:prstGeom>
        </p:spPr>
      </p:pic>
      <p:pic>
        <p:nvPicPr>
          <p:cNvPr id="75" name="21 Imagen" descr="LOGO_IUCMC_Color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39856" y="792000"/>
            <a:ext cx="539472" cy="522058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259633" y="1556792"/>
            <a:ext cx="6849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Martes 03                                                                                                          Miércoles 04</a:t>
            </a:r>
            <a:endParaRPr lang="es-VE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2662308" y="858566"/>
            <a:ext cx="367119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200" b="1" i="0" u="sng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Programaci</a:t>
            </a:r>
            <a:r>
              <a:rPr kumimoji="0" lang="es-VE" sz="1200" b="1" i="0" u="sng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ó</a:t>
            </a:r>
            <a:r>
              <a:rPr kumimoji="0" lang="es-VE" sz="1200" b="1" i="0" u="sng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n Preliminar de Ponencias </a:t>
            </a:r>
            <a:endParaRPr kumimoji="0" lang="es-VE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VE" sz="1400" b="1" u="sng" dirty="0" smtClean="0">
                <a:solidFill>
                  <a:srgbClr val="215868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Institución Universitaria Colegio Mayor del Cauca</a:t>
            </a:r>
            <a:endParaRPr kumimoji="0" lang="es-V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Rectángulo"/>
          <p:cNvSpPr/>
          <p:nvPr/>
        </p:nvSpPr>
        <p:spPr>
          <a:xfrm>
            <a:off x="3281583" y="134634"/>
            <a:ext cx="276364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dirty="0" smtClean="0">
                <a:ln w="10541" cmpd="sng">
                  <a:noFill/>
                  <a:prstDash val="solid"/>
                </a:ln>
                <a:solidFill>
                  <a:sysClr val="windowText" lastClr="000000"/>
                </a:solidFill>
              </a:rPr>
              <a:t>III Encuentro Internacional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979712" y="350658"/>
            <a:ext cx="5157192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cap="all" dirty="0" smtClean="0">
                <a:ln w="9000" cmpd="sng">
                  <a:noFill/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</a:rPr>
              <a:t>de Investigadores y Estudiantes </a:t>
            </a:r>
            <a:endParaRPr lang="es-ES" b="1" cap="all" dirty="0">
              <a:ln w="9000" cmpd="sng">
                <a:noFill/>
                <a:prstDash val="solid"/>
              </a:ln>
              <a:solidFill>
                <a:sysClr val="windowText" lastClr="000000"/>
              </a:soli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</a:endParaRPr>
          </a:p>
        </p:txBody>
      </p:sp>
      <p:pic>
        <p:nvPicPr>
          <p:cNvPr id="5" name="41 Imagen" descr="Logo definitivo Reoalcei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624" y="188640"/>
            <a:ext cx="576064" cy="584772"/>
          </a:xfrm>
          <a:prstGeom prst="rect">
            <a:avLst/>
          </a:prstGeom>
        </p:spPr>
      </p:pic>
      <p:pic>
        <p:nvPicPr>
          <p:cNvPr id="6" name="5 Imagen" descr="REOALCeI 1.png"/>
          <p:cNvPicPr/>
          <p:nvPr/>
        </p:nvPicPr>
        <p:blipFill>
          <a:blip r:embed="rId3" cstate="print"/>
          <a:srcRect l="9470" t="18025" r="9182" b="36042"/>
          <a:stretch>
            <a:fillRect/>
          </a:stretch>
        </p:blipFill>
        <p:spPr>
          <a:xfrm>
            <a:off x="3802528" y="655094"/>
            <a:ext cx="1560369" cy="370616"/>
          </a:xfrm>
          <a:prstGeom prst="rect">
            <a:avLst/>
          </a:prstGeom>
        </p:spPr>
      </p:pic>
      <p:sp>
        <p:nvSpPr>
          <p:cNvPr id="53" name="Rectangle 1"/>
          <p:cNvSpPr>
            <a:spLocks noChangeArrowheads="1"/>
          </p:cNvSpPr>
          <p:nvPr/>
        </p:nvSpPr>
        <p:spPr bwMode="auto">
          <a:xfrm>
            <a:off x="348542" y="1101460"/>
            <a:ext cx="337275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Martes 03 diciembre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de 2019</a:t>
            </a:r>
            <a:endParaRPr kumimoji="0" lang="es-VE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2" name="13 Grupo"/>
          <p:cNvGrpSpPr/>
          <p:nvPr/>
        </p:nvGrpSpPr>
        <p:grpSpPr>
          <a:xfrm>
            <a:off x="5867582" y="6525344"/>
            <a:ext cx="3024336" cy="257776"/>
            <a:chOff x="5004048" y="6512711"/>
            <a:chExt cx="3072594" cy="213000"/>
          </a:xfrm>
        </p:grpSpPr>
        <p:pic>
          <p:nvPicPr>
            <p:cNvPr id="33" name="32 Imagen" descr="Encuentros.png"/>
            <p:cNvPicPr>
              <a:picLocks noChangeAspect="1"/>
            </p:cNvPicPr>
            <p:nvPr/>
          </p:nvPicPr>
          <p:blipFill>
            <a:blip r:embed="rId4" cstate="print"/>
            <a:srcRect t="34491"/>
            <a:stretch>
              <a:fillRect/>
            </a:stretch>
          </p:blipFill>
          <p:spPr>
            <a:xfrm>
              <a:off x="5004048" y="6525344"/>
              <a:ext cx="2186096" cy="190111"/>
            </a:xfrm>
            <a:prstGeom prst="rect">
              <a:avLst/>
            </a:prstGeom>
          </p:spPr>
        </p:pic>
        <p:pic>
          <p:nvPicPr>
            <p:cNvPr id="34" name="33 Imagen" descr="REOALCeI 1.png"/>
            <p:cNvPicPr/>
            <p:nvPr/>
          </p:nvPicPr>
          <p:blipFill>
            <a:blip r:embed="rId3" cstate="print"/>
            <a:srcRect l="9470" t="18025" r="9182" b="36042"/>
            <a:stretch>
              <a:fillRect/>
            </a:stretch>
          </p:blipFill>
          <p:spPr>
            <a:xfrm>
              <a:off x="7056655" y="6512711"/>
              <a:ext cx="1019987" cy="213000"/>
            </a:xfrm>
            <a:prstGeom prst="rect">
              <a:avLst/>
            </a:prstGeom>
          </p:spPr>
        </p:pic>
      </p:grpSp>
      <p:pic>
        <p:nvPicPr>
          <p:cNvPr id="36" name="21 Imagen" descr="LOGO_IUCMC_Color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452320" y="188640"/>
            <a:ext cx="576064" cy="585554"/>
          </a:xfrm>
          <a:prstGeom prst="rect">
            <a:avLst/>
          </a:prstGeom>
        </p:spPr>
      </p:pic>
      <p:graphicFrame>
        <p:nvGraphicFramePr>
          <p:cNvPr id="139" name="13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448771"/>
              </p:ext>
            </p:extLst>
          </p:nvPr>
        </p:nvGraphicFramePr>
        <p:xfrm>
          <a:off x="285008" y="1412966"/>
          <a:ext cx="8607472" cy="3429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74117"/>
                <a:gridCol w="569343"/>
                <a:gridCol w="6699916"/>
                <a:gridCol w="864096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N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PONENCIA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800" dirty="0" smtClean="0">
                          <a:latin typeface="Arial Narrow" panose="020B0606020202030204" pitchFamily="34" charset="0"/>
                        </a:rPr>
                        <a:t>Hora</a:t>
                      </a:r>
                      <a:endParaRPr lang="es-VE" sz="1800" dirty="0">
                        <a:latin typeface="Arial Narrow" panose="020B0606020202030204" pitchFamily="34" charset="0"/>
                      </a:endParaRPr>
                    </a:p>
                  </a:txBody>
                  <a:tcPr marL="121920" marR="121920" marT="34290" marB="34290" anchor="ctr"/>
                </a:tc>
              </a:tr>
            </a:tbl>
          </a:graphicData>
        </a:graphic>
      </p:graphicFrame>
      <p:sp>
        <p:nvSpPr>
          <p:cNvPr id="143" name="142 CuadroTexto"/>
          <p:cNvSpPr txBox="1"/>
          <p:nvPr/>
        </p:nvSpPr>
        <p:spPr>
          <a:xfrm>
            <a:off x="235627" y="6516792"/>
            <a:ext cx="30139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050" b="1" dirty="0" smtClean="0"/>
              <a:t>N: Número de orden  –  P: Ponencia   </a:t>
            </a:r>
            <a:endParaRPr lang="es-VE" sz="1050" b="1" dirty="0"/>
          </a:p>
        </p:txBody>
      </p:sp>
      <p:sp>
        <p:nvSpPr>
          <p:cNvPr id="144" name="143 CuadroTexto"/>
          <p:cNvSpPr txBox="1"/>
          <p:nvPr/>
        </p:nvSpPr>
        <p:spPr>
          <a:xfrm>
            <a:off x="3628737" y="110674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Salón 304</a:t>
            </a:r>
            <a:endParaRPr lang="es-V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634107"/>
              </p:ext>
            </p:extLst>
          </p:nvPr>
        </p:nvGraphicFramePr>
        <p:xfrm>
          <a:off x="301995" y="1726662"/>
          <a:ext cx="8570796" cy="4583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328"/>
                <a:gridCol w="576064"/>
                <a:gridCol w="6696744"/>
                <a:gridCol w="842660"/>
              </a:tblGrid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es-VE" sz="14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152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Deforestación, cambio climático y alternativas de desarrollo. El caso de la Amazonía Occidental de Colombia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2:30 pm       2:50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211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dirty="0" smtClean="0">
                          <a:latin typeface="Arial Narrow" pitchFamily="34" charset="0"/>
                        </a:rPr>
                        <a:t>Adaptación al cambio climático del ecosistema de manglar del estuario del Río Ranchería (Riohacha- La Guajira- Colombiana)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2:55 pm    3:15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VE" sz="1300" b="1" dirty="0" smtClean="0"/>
                        <a:t>177</a:t>
                      </a:r>
                      <a:r>
                        <a:rPr lang="es-VE" sz="1300" b="1" baseline="0" dirty="0" smtClean="0"/>
                        <a:t> A</a:t>
                      </a:r>
                      <a:endParaRPr lang="es-VE" sz="13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Aglomeración y vocaciones económicas municipales en la región pacífico de Colombia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3:20 pm              3:40</a:t>
                      </a:r>
                      <a:r>
                        <a:rPr lang="es-MX" sz="11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3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Seguridad hídrica y alimentaria considerando escenarios de cambio climático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3:45 pm     4:05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Beneficios del Voluntariado Corporativo para la gestión de los Recursos Humanos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4:10 pm       4:30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Las economías del siglo XXI, un enfoque hacia la competitividad y la sustentabilidad</a:t>
                      </a:r>
                      <a:endParaRPr lang="es-VE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4:35 pm                 4:55</a:t>
                      </a:r>
                      <a:r>
                        <a:rPr lang="es-MX" sz="11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122A</a:t>
                      </a:r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Modelo de turismo comunitario sustentable, en la micro-región costa chica-montaña del estado de guerrero. México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5:00 pm        5:20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Aportes de la Universidad  Autónoma Intercultural de Sinaloa a los Objetivos del Desarrollo Sostenible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5:25 pm        5:45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VE" sz="1300" dirty="0" smtClean="0"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5:50 pm       6:10</a:t>
                      </a:r>
                      <a:r>
                        <a:rPr lang="es-MX" sz="11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421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</a:t>
                      </a:r>
                      <a:endParaRPr lang="es-VE" sz="14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400" b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VE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6:15 pm     6:35 pm</a:t>
                      </a:r>
                      <a:endParaRPr lang="es-VE" sz="11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5609140" y="1095716"/>
            <a:ext cx="33276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sz="14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Times New Roman" pitchFamily="18" charset="0"/>
                <a:cs typeface="Arial" pitchFamily="34" charset="0"/>
              </a:rPr>
              <a:t>Horario: 2:30 pm – 6:35 pm</a:t>
            </a:r>
            <a:endParaRPr kumimoji="0" lang="es-VE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76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11819</TotalTime>
  <Words>4395</Words>
  <Application>Microsoft Office PowerPoint</Application>
  <PresentationFormat>Presentación en pantalla (4:3)</PresentationFormat>
  <Paragraphs>917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9" baseType="lpstr">
      <vt:lpstr>Arial</vt:lpstr>
      <vt:lpstr>Arial Narrow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CIDECAUCA</cp:lastModifiedBy>
  <cp:revision>851</cp:revision>
  <dcterms:created xsi:type="dcterms:W3CDTF">2019-11-15T03:23:45Z</dcterms:created>
  <dcterms:modified xsi:type="dcterms:W3CDTF">2019-12-03T03:26:28Z</dcterms:modified>
</cp:coreProperties>
</file>